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597" r:id="rId6"/>
    <p:sldMasterId id="2147493621" r:id="rId7"/>
    <p:sldMasterId id="2147493643" r:id="rId8"/>
    <p:sldMasterId id="2147493655" r:id="rId9"/>
    <p:sldMasterId id="2147493669" r:id="rId10"/>
    <p:sldMasterId id="2147493681" r:id="rId11"/>
  </p:sldMasterIdLst>
  <p:notesMasterIdLst>
    <p:notesMasterId r:id="rId118"/>
  </p:notesMasterIdLst>
  <p:handoutMasterIdLst>
    <p:handoutMasterId r:id="rId119"/>
  </p:handoutMasterIdLst>
  <p:sldIdLst>
    <p:sldId id="854" r:id="rId12"/>
    <p:sldId id="2142532378" r:id="rId13"/>
    <p:sldId id="2142532430" r:id="rId14"/>
    <p:sldId id="2142532443" r:id="rId15"/>
    <p:sldId id="2142532444" r:id="rId16"/>
    <p:sldId id="2142532429" r:id="rId17"/>
    <p:sldId id="2142532362" r:id="rId18"/>
    <p:sldId id="1144" r:id="rId19"/>
    <p:sldId id="482" r:id="rId20"/>
    <p:sldId id="2142532413" r:id="rId21"/>
    <p:sldId id="257" r:id="rId22"/>
    <p:sldId id="2142532415" r:id="rId23"/>
    <p:sldId id="2142532445" r:id="rId24"/>
    <p:sldId id="259" r:id="rId25"/>
    <p:sldId id="2142532417" r:id="rId26"/>
    <p:sldId id="256" r:id="rId27"/>
    <p:sldId id="344" r:id="rId28"/>
    <p:sldId id="319" r:id="rId29"/>
    <p:sldId id="343" r:id="rId30"/>
    <p:sldId id="465" r:id="rId31"/>
    <p:sldId id="440" r:id="rId32"/>
    <p:sldId id="363" r:id="rId33"/>
    <p:sldId id="309" r:id="rId34"/>
    <p:sldId id="2142532447" r:id="rId35"/>
    <p:sldId id="2142532446" r:id="rId36"/>
    <p:sldId id="310" r:id="rId37"/>
    <p:sldId id="2142532448" r:id="rId38"/>
    <p:sldId id="388" r:id="rId39"/>
    <p:sldId id="311" r:id="rId40"/>
    <p:sldId id="2142532449" r:id="rId41"/>
    <p:sldId id="312" r:id="rId42"/>
    <p:sldId id="313" r:id="rId43"/>
    <p:sldId id="462" r:id="rId44"/>
    <p:sldId id="463" r:id="rId45"/>
    <p:sldId id="455" r:id="rId46"/>
    <p:sldId id="317" r:id="rId47"/>
    <p:sldId id="318" r:id="rId48"/>
    <p:sldId id="364" r:id="rId49"/>
    <p:sldId id="439" r:id="rId50"/>
    <p:sldId id="425" r:id="rId51"/>
    <p:sldId id="320" r:id="rId52"/>
    <p:sldId id="346" r:id="rId53"/>
    <p:sldId id="441" r:id="rId54"/>
    <p:sldId id="426" r:id="rId55"/>
    <p:sldId id="427" r:id="rId56"/>
    <p:sldId id="466" r:id="rId57"/>
    <p:sldId id="428" r:id="rId58"/>
    <p:sldId id="429" r:id="rId59"/>
    <p:sldId id="2142532450" r:id="rId60"/>
    <p:sldId id="2142532451" r:id="rId61"/>
    <p:sldId id="2142532456" r:id="rId62"/>
    <p:sldId id="2142532457" r:id="rId63"/>
    <p:sldId id="1212" r:id="rId64"/>
    <p:sldId id="2142532454" r:id="rId65"/>
    <p:sldId id="657" r:id="rId66"/>
    <p:sldId id="658" r:id="rId67"/>
    <p:sldId id="345" r:id="rId68"/>
    <p:sldId id="2142532455" r:id="rId69"/>
    <p:sldId id="660" r:id="rId70"/>
    <p:sldId id="261" r:id="rId71"/>
    <p:sldId id="1214" r:id="rId72"/>
    <p:sldId id="1215" r:id="rId73"/>
    <p:sldId id="1216" r:id="rId74"/>
    <p:sldId id="1217" r:id="rId75"/>
    <p:sldId id="1219" r:id="rId76"/>
    <p:sldId id="1220" r:id="rId77"/>
    <p:sldId id="1221" r:id="rId78"/>
    <p:sldId id="1222" r:id="rId79"/>
    <p:sldId id="1223" r:id="rId80"/>
    <p:sldId id="1224" r:id="rId81"/>
    <p:sldId id="1225" r:id="rId82"/>
    <p:sldId id="1226" r:id="rId83"/>
    <p:sldId id="1227" r:id="rId84"/>
    <p:sldId id="1228" r:id="rId85"/>
    <p:sldId id="676" r:id="rId86"/>
    <p:sldId id="677" r:id="rId87"/>
    <p:sldId id="678" r:id="rId88"/>
    <p:sldId id="679" r:id="rId89"/>
    <p:sldId id="680" r:id="rId90"/>
    <p:sldId id="681" r:id="rId91"/>
    <p:sldId id="682" r:id="rId92"/>
    <p:sldId id="683" r:id="rId93"/>
    <p:sldId id="684" r:id="rId94"/>
    <p:sldId id="687" r:id="rId95"/>
    <p:sldId id="688" r:id="rId96"/>
    <p:sldId id="689" r:id="rId97"/>
    <p:sldId id="2142532395" r:id="rId98"/>
    <p:sldId id="1267" r:id="rId99"/>
    <p:sldId id="1268" r:id="rId100"/>
    <p:sldId id="1269" r:id="rId101"/>
    <p:sldId id="2142532458" r:id="rId102"/>
    <p:sldId id="1033" r:id="rId103"/>
    <p:sldId id="1034" r:id="rId104"/>
    <p:sldId id="1062" r:id="rId105"/>
    <p:sldId id="1063" r:id="rId106"/>
    <p:sldId id="867" r:id="rId107"/>
    <p:sldId id="869" r:id="rId108"/>
    <p:sldId id="868" r:id="rId109"/>
    <p:sldId id="476" r:id="rId110"/>
    <p:sldId id="1094" r:id="rId111"/>
    <p:sldId id="1198" r:id="rId112"/>
    <p:sldId id="1203" r:id="rId113"/>
    <p:sldId id="1204" r:id="rId114"/>
    <p:sldId id="2142532407" r:id="rId115"/>
    <p:sldId id="2142532441" r:id="rId116"/>
    <p:sldId id="2142532442" r:id="rId11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5"/>
    <p:restoredTop sz="96293"/>
  </p:normalViewPr>
  <p:slideViewPr>
    <p:cSldViewPr snapToObjects="1">
      <p:cViewPr>
        <p:scale>
          <a:sx n="219" d="100"/>
          <a:sy n="219" d="100"/>
        </p:scale>
        <p:origin x="1016" y="31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notesMaster" Target="notesMasters/notesMaster1.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handoutMaster" Target="handoutMasters/handoutMaster1.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0"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5"/>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3"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4/11/25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4/11/25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321B667-9A45-42B8-9A88-05CCA7CE45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F219423-C9AB-4B43-A997-58F863D1912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23F8EC89-E9A1-405D-981C-52FF1AF2496B}"/>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27EED68-434D-49BF-B488-F849812758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737C83C-5231-400C-ABAC-E802D57250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76960B5-CD0D-4E77-9549-F0BE319614A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C02F081-F3E5-4E82-A506-8249FCC7EAD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E01E14C4-E8D3-4EF2-AE91-C909FDE03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0B70E7C-6BD0-4B47-846B-BDFA05BE3F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1FFDD60-6F1F-41F9-AE11-E0C93AB4804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9056EE3-D9C5-4A86-BC14-5FA042746930}"/>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C850731-90E0-4872-BC7B-AD10870C11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F32DA4FD-03E3-4ADF-B51F-ED6C5C47E1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8F12D1A-C6EE-4D7C-AC44-7E505EC7AF9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0DF77218-C772-4D7B-9568-C8F8165B99E5}"/>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D40D1FB1-38D3-4CD0-9B4F-E6C096821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0482A31-2272-4E6D-88CF-8A3A657D1E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B71EC1-98C8-4C1B-A7B7-2EA1784A50B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0178B70B-A1FF-4B51-87E4-9FB5C80155D5}"/>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22DA72A-EB36-4112-96CC-ADB4B4E9BB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3152DB3B-E3D4-4EB9-891D-3AFF2DD1D4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217FA94-1851-4A4F-882F-690D434D566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AAF0C87B-A3AD-4535-996D-565146AFE9C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C7946C1-AA22-4D30-A389-86F48E7982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8A60A3C-83B9-4899-851B-E58271EE25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F2A6619-26FC-4C2B-BBB5-BE9514BF139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19CE9E0F-6018-43CB-B763-D2A60ACCC8C4}"/>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E9F0D31-793C-457E-82A5-88A01D82B9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28C1544A-10C5-41D5-BE9F-0F5FFAC90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858AEBB-0155-4B61-8D5B-28334522388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6171361-ED55-4304-B92D-1B39E353D0B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31805C8-25FE-4591-82A9-583FCE3F7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E15551B6-F202-41C7-9919-C9D7CFDD0F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C98B507-36CD-452D-B3F8-31AD42CE15F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A97D8762-D09A-4267-9D70-BE56B46690D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C64E75D3-B753-40E5-8669-F958D69C7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FCF47F-4348-498B-B820-B9B73C6D58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EF0E0E8-D17B-41A3-B753-2245199CBB3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E6EC2138-3D91-405A-B29F-B1C527799DDB}"/>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7519BCB-959F-4CA7-86A5-A3590C17A1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BC8D124-B136-42BA-B33A-1DF2378A5F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3A896A-CD88-45BB-883A-A5A6ACCFC2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0E5C191-44C7-4313-85F7-8BD71D8C9317}"/>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12ECE34-0B14-4777-B117-F516895DE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3856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How about </a:t>
            </a:r>
            <a:r>
              <a:rPr lang="en-US" altLang="en-US">
                <a:sym typeface="Greek Symbols" pitchFamily="18" charset="2"/>
              </a:rPr>
              <a:t>(r </a:t>
            </a:r>
            <a:r>
              <a:rPr lang="en-IN"/>
              <a:t>⟕ s) ⟕ t  vs </a:t>
            </a:r>
            <a:r>
              <a:rPr lang="en-US" altLang="en-US">
                <a:sym typeface="Greek Symbols" pitchFamily="18" charset="2"/>
              </a:rPr>
              <a:t>(r </a:t>
            </a:r>
            <a:r>
              <a:rPr lang="en-IN"/>
              <a:t>⟕ t) ⟕ s assuming r has common attributes with s and t?  Hint: consider 2 cases where s and t have common attributes and those where they have no common attribute </a:t>
            </a:r>
            <a:endParaRPr lang="en-US" altLang="en-US">
              <a:latin typeface="Times New Roman" panose="02020603050405020304" pitchFamily="18" charset="0"/>
            </a:endParaRPr>
          </a:p>
        </p:txBody>
      </p:sp>
    </p:spTree>
    <p:extLst>
      <p:ext uri="{BB962C8B-B14F-4D97-AF65-F5344CB8AC3E}">
        <p14:creationId xmlns:p14="http://schemas.microsoft.com/office/powerpoint/2010/main" val="2096484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047973B-0933-4747-BC7D-DC93B515F7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6076AEA-D4D8-443A-B94D-3E3B52B66C9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094E1CE2-39F3-415A-A9D3-7A1485FAB11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618E90F-7E5F-432A-A700-F2B7700B1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71AD5BA-2A20-45B1-B5ED-8C53DA2ECC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7A7E811-F856-4583-9950-8E1234DCF4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294988F5-3980-4401-8BEA-49271D3F2BC3}"/>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1081064C-90F0-4D6B-84C2-C2B908F487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C3B6426-DEBD-439A-B825-EAF23D531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3591014-7458-4460-9DFD-89B1944A3F9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6B845D5-6C90-4896-8EFD-B2EEDA235B7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0ADE95A0-2975-4AFA-9BF4-3B9DD6F099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0704F009-3D51-4C12-ADD5-A92556FDEB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4F0F59-CA50-4DDE-B670-499E64C342E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802C35DC-9644-47A0-A511-5C011EF6CF5A}"/>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A22417-65CB-4CAA-9F03-4A2CC240A4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40E601-E447-4EA9-8E5B-261D289D7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1BC6F3F-3101-443A-9932-59D410DB72C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B6B35C0-D563-464E-8DD0-1467C17E117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9CA3D8A-3E47-403D-9CF5-59912AA4EF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3C188B3-A46D-44EC-BBED-E180A2EEE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6DDAB6A-6145-44B6-8CC9-B34BECF16AE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8C02448-FBA7-4F1D-93CC-8D33FFE4CBA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EEE7383-E30A-4C27-985A-259DE8AF32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DBFB-394A-8DCF-9C9E-B816542B025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FF4EE9F3-A21A-2774-421C-C13F371ED06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5E15FFB-2785-CE14-66CE-C51F670583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5EC204A-E6ED-DA47-38FF-3D3EA992B1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08804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9DAD2C2-02CA-410F-9747-535A391D1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FF631D1-8BF0-4D43-A038-0CCB2780AD8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B8D9A3CC-B793-4BD1-92A4-0520D4E33D34}"/>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E2880CCD-EC1F-44F1-A82B-9B6F2E4CDF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71F9817-AE90-43BC-B9F6-0E83DBE356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E47EE8-3D78-4D31-A06E-E02CB864D6B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2A8AC900-14A0-453C-BEE3-4D571CA98DBE}"/>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C16CDD18-4DDB-4796-9237-3BEB1B4BD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B8E1D179-B9D0-48F6-B6D0-CA0943E584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87635B1-A065-42E2-B3DD-0514E4CC0D9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6261093E-637A-458C-94AC-5E33FAC54E61}"/>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DADF86CC-0D28-4363-A6D7-10D10E9193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ECC75F1-FF96-44EB-9E57-7B4029AEE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918ACC0-49F8-47AD-970F-E6ED5878580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94DFE4F3-2356-4D53-BC8E-C847746CD5EF}"/>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57C376C0-3BE1-415B-9426-66FD918A0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FABB337A-7416-4EA0-B63B-3F3E233AD1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C5B2E15-168D-404D-B3E5-D811B39D72A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38E8E170-8726-477F-A246-82382BBD6D2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8ECF24F5-E536-40B5-A388-459BFDBDD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3559CD3-DE10-4005-9316-DA78585EA0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7BDC10EE-63E0-4227-A36A-67C2F043110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C7D3DFD0-427F-437C-952B-2FFAA5FBDA4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2C53DDDB-BBE4-4830-A772-48EB4E4562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38018-91F3-DB5F-D5AB-A8F746A93BF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BC903EE0-6CA4-25F0-3768-94AA36B970E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C283B7FB-562A-541B-8079-6458AE9C39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10F5EBC0-DCC9-038C-C3D6-0D6BA29807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68741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088E4-238E-8F69-1BAB-BD7B29613BB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5335A4A-2D7F-3E4C-61DB-89CBC738DEC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433EA5AD-5B9E-DEDE-CD1D-008E232C04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9C2F777-A4DA-8C24-401F-F6DFD4BEBA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71745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B1CB6-3BB1-487A-93C1-1C367B17A65F}"/>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4628AB28-D804-320A-0804-6BF3C3CD7DA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DBA60B1B-329E-52A2-693E-9848DD6E00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E9D07A66-7232-9F1A-7B79-9256A0D3C6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24512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EA342-EE2C-B6A3-96E2-39DA6410085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5A77DD7-95CB-86B4-AC7E-0925ED1F8D9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2178D2C-7D0E-FB23-0332-C3D8D8589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291409BB-F85B-66A1-2BA0-933E263AFD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3262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1357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21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21292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4998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C7B586B-FBE3-4075-88E9-19535EAEDE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0516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4562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9204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64058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648961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3074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70750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3D5FC-423C-3F5C-7917-1FFDF3F5B0F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BDABF9-C256-B8D2-34EE-F6DA83AB6FB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2DFD0C9-F099-49AA-23ED-0739AED5D4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320865C-F5E2-14CA-579F-CEA5424281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8837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8E542-5471-B0B2-DEEC-921F66F0FE0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70089FC6-56DF-F57C-57B1-A3AED371207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2C149A1C-26AA-C65F-6F22-BC721E77D3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90A353FF-0DEC-7570-DEE4-06C6F94D9B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4054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37064-6394-FB59-307D-CA7F10800B30}"/>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0F7F770C-D7FC-E527-6B92-90D89DA0389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A5833863-0552-9A23-4FA2-4205614BDB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A042577-679E-FEEC-49DE-EBBDABFE04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11324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59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340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4/11/25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107167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4/11/25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829053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52795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618677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88810320"/>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235403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833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86033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1696450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1355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2040530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1515091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354305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675987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877500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78391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30743930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2285982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911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665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a:solidFill>
                  <a:srgbClr val="002060"/>
                </a:solidFill>
              </a:rPr>
              <a:t>Database System Concepts, 7</a:t>
            </a:r>
            <a:r>
              <a:rPr lang="en-US" altLang="en-US" sz="1200" b="1" baseline="30000">
                <a:solidFill>
                  <a:srgbClr val="002060"/>
                </a:solidFill>
              </a:rPr>
              <a:t>th</a:t>
            </a:r>
            <a:r>
              <a:rPr lang="en-US" altLang="en-US" sz="1200" b="1">
                <a:solidFill>
                  <a:srgbClr val="002060"/>
                </a:solidFill>
              </a:rPr>
              <a:t> Ed</a:t>
            </a:r>
            <a:r>
              <a:rPr lang="en-US" altLang="en-US" sz="1200">
                <a:solidFill>
                  <a:srgbClr val="002060"/>
                </a:solidFill>
              </a:rPr>
              <a:t>.</a:t>
            </a:r>
          </a:p>
          <a:p>
            <a:pPr algn="ctr">
              <a:spcBef>
                <a:spcPct val="50000"/>
              </a:spcBef>
              <a:defRPr/>
            </a:pPr>
            <a:r>
              <a:rPr lang="en-US" altLang="en-US" sz="900" b="1">
                <a:solidFill>
                  <a:srgbClr val="002060"/>
                </a:solidFill>
              </a:rPr>
              <a:t>©Silberschatz, Korth and Sudarshan</a:t>
            </a:r>
            <a:br>
              <a:rPr lang="en-US" altLang="en-US" sz="900" b="1">
                <a:solidFill>
                  <a:srgbClr val="002060"/>
                </a:solidFill>
              </a:rPr>
            </a:br>
            <a:r>
              <a:rPr lang="en-US" altLang="en-US" sz="900" b="1">
                <a:solidFill>
                  <a:srgbClr val="002060"/>
                </a:solidFill>
              </a:rPr>
              <a:t>See </a:t>
            </a:r>
            <a:r>
              <a:rPr lang="en-US" altLang="en-US" sz="900" b="1">
                <a:solidFill>
                  <a:srgbClr val="002060"/>
                </a:solidFill>
                <a:hlinkClick r:id="rId2"/>
              </a:rPr>
              <a:t>www.db-book.com</a:t>
            </a:r>
            <a:r>
              <a:rPr lang="en-US" altLang="en-US" sz="900" b="1">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8785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826873"/>
            <a:ext cx="7772400"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3419998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a:prstGeom prst="rect">
            <a:avLst/>
          </a:prstGeo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954550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428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3997436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37082781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747062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2110688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4/11/25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24236551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14388" y="820342"/>
            <a:ext cx="7661275" cy="3677840"/>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531760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28577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34325493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a:solidFill>
                  <a:srgbClr val="002060"/>
                </a:solidFill>
              </a:rPr>
              <a:t>Database System Concepts, 7</a:t>
            </a:r>
            <a:r>
              <a:rPr lang="en-US" altLang="en-US" sz="1200" b="1" baseline="30000">
                <a:solidFill>
                  <a:srgbClr val="002060"/>
                </a:solidFill>
              </a:rPr>
              <a:t>th</a:t>
            </a:r>
            <a:r>
              <a:rPr lang="en-US" altLang="en-US" sz="1200" b="1">
                <a:solidFill>
                  <a:srgbClr val="002060"/>
                </a:solidFill>
              </a:rPr>
              <a:t> Ed</a:t>
            </a:r>
            <a:r>
              <a:rPr lang="en-US" altLang="en-US" sz="1200">
                <a:solidFill>
                  <a:srgbClr val="002060"/>
                </a:solidFill>
              </a:rPr>
              <a:t>.</a:t>
            </a:r>
          </a:p>
          <a:p>
            <a:pPr algn="ctr">
              <a:spcBef>
                <a:spcPct val="50000"/>
              </a:spcBef>
              <a:defRPr/>
            </a:pPr>
            <a:r>
              <a:rPr lang="en-US" altLang="en-US" sz="900" b="1">
                <a:solidFill>
                  <a:srgbClr val="002060"/>
                </a:solidFill>
              </a:rPr>
              <a:t>©Silberschatz, </a:t>
            </a:r>
            <a:r>
              <a:rPr lang="en-US" altLang="en-US" sz="900" b="1" err="1">
                <a:solidFill>
                  <a:srgbClr val="002060"/>
                </a:solidFill>
              </a:rPr>
              <a:t>Korth</a:t>
            </a:r>
            <a:r>
              <a:rPr lang="en-US" altLang="en-US" sz="900" b="1">
                <a:solidFill>
                  <a:srgbClr val="002060"/>
                </a:solidFill>
              </a:rPr>
              <a:t> and Sudarshan</a:t>
            </a:r>
            <a:br>
              <a:rPr lang="en-US" altLang="en-US" sz="900" b="1">
                <a:solidFill>
                  <a:srgbClr val="002060"/>
                </a:solidFill>
              </a:rPr>
            </a:br>
            <a:r>
              <a:rPr lang="en-US" altLang="en-US" sz="900" b="1">
                <a:solidFill>
                  <a:srgbClr val="002060"/>
                </a:solidFill>
              </a:rPr>
              <a:t>See </a:t>
            </a:r>
            <a:r>
              <a:rPr lang="en-US" altLang="en-US" sz="900" b="1">
                <a:solidFill>
                  <a:srgbClr val="002060"/>
                </a:solidFill>
                <a:hlinkClick r:id="rId2"/>
              </a:rPr>
              <a:t>www.db-book.com</a:t>
            </a:r>
            <a:r>
              <a:rPr lang="en-US" altLang="en-US" sz="900" b="1">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93528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18846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251448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4/11/25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119793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4/11/25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0398644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586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4/11/25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254144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512201487"/>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025723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081676613"/>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71113474"/>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20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6787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416266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38475588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813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9681393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870269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3189988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7015993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1556661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422545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36105491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695009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4197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168474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4820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3953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4/11/25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4323734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4/11/25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082070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7081860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256741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966652946"/>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9329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3322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4003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19924478"/>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5379346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07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27000109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894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4755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99115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453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5004157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323384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93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2312962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71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emf"/><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3.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2.jpe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em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jpe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emf"/><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3.wmf"/><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W4111-2025S-11-Module-II-NoSql-4</a:t>
            </a:r>
            <a:r>
              <a:rPr lang="en-US" altLang="en-US" sz="1050" i="1" dirty="0">
                <a:solidFill>
                  <a:schemeClr val="bg1"/>
                </a:solidFill>
              </a:rPr>
              <a:t>		</a:t>
            </a: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2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W4111-02024F-9-Module-II(3)-</a:t>
            </a:r>
            <a:r>
              <a:rPr lang="en-US" altLang="en-US" sz="1050" b="1" dirty="0" err="1">
                <a:solidFill>
                  <a:schemeClr val="bg1"/>
                </a:solidFill>
              </a:rPr>
              <a:t>NoSql</a:t>
            </a:r>
            <a:r>
              <a:rPr lang="en-US" altLang="en-US" sz="1050" b="1" dirty="0">
                <a:solidFill>
                  <a:schemeClr val="bg1"/>
                </a:solidFill>
              </a:rPr>
              <a:t>(3)</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706166742"/>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077892"/>
      </p:ext>
    </p:extLst>
  </p:cSld>
  <p:clrMap bg1="lt1" tx1="dk1" bg2="lt2" tx2="dk2" accent1="accent1" accent2="accent2" accent3="accent3" accent4="accent4" accent5="accent5" accent6="accent6" hlink="hlink" folHlink="folHlink"/>
  <p:sldLayoutIdLst>
    <p:sldLayoutId id="2147493598" r:id="rId1"/>
    <p:sldLayoutId id="2147493599" r:id="rId2"/>
    <p:sldLayoutId id="2147493600" r:id="rId3"/>
    <p:sldLayoutId id="2147493601" r:id="rId4"/>
    <p:sldLayoutId id="2147493602" r:id="rId5"/>
    <p:sldLayoutId id="2147493603" r:id="rId6"/>
    <p:sldLayoutId id="2147493604" r:id="rId7"/>
    <p:sldLayoutId id="2147493605" r:id="rId8"/>
    <p:sldLayoutId id="2147493606" r:id="rId9"/>
    <p:sldLayoutId id="2147493607" r:id="rId10"/>
    <p:sldLayoutId id="2147493608" r:id="rId11"/>
    <p:sldLayoutId id="2147493609" r:id="rId12"/>
    <p:sldLayoutId id="2147493610" r:id="rId13"/>
    <p:sldLayoutId id="2147493611"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16.</a:t>
            </a:r>
            <a:fld id="{370CC2A8-7410-4F9E-B2CB-FCF9B3031B7B}" type="slidenum">
              <a:rPr lang="en-US" altLang="en-US" sz="750" b="1" smtClean="0">
                <a:solidFill>
                  <a:srgbClr val="002060"/>
                </a:solidFill>
              </a:rPr>
              <a:pPr algn="ctr">
                <a:spcBef>
                  <a:spcPct val="50000"/>
                </a:spcBef>
                <a:defRPr/>
              </a:pPr>
              <a:t>‹#›</a:t>
            </a:fld>
            <a:endParaRPr lang="en-US" altLang="en-US" sz="750" b="1">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a:solidFill>
                  <a:srgbClr val="002060"/>
                </a:solidFill>
              </a:rPr>
              <a:t>Database System Concepts - 7</a:t>
            </a:r>
            <a:r>
              <a:rPr lang="en-US" sz="750" b="1" baseline="30000">
                <a:solidFill>
                  <a:srgbClr val="002060"/>
                </a:solidFill>
              </a:rPr>
              <a:t>th</a:t>
            </a:r>
            <a:r>
              <a:rPr lang="en-US" sz="750" b="1">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052748"/>
      </p:ext>
    </p:extLst>
  </p:cSld>
  <p:clrMap bg1="lt1" tx1="dk1" bg2="lt2" tx2="dk2" accent1="accent1" accent2="accent2" accent3="accent3" accent4="accent4" accent5="accent5" accent6="accent6" hlink="hlink" folHlink="folHlink"/>
  <p:sldLayoutIdLst>
    <p:sldLayoutId id="2147493622" r:id="rId1"/>
    <p:sldLayoutId id="2147493623" r:id="rId2"/>
    <p:sldLayoutId id="2147493624" r:id="rId3"/>
    <p:sldLayoutId id="2147493625" r:id="rId4"/>
    <p:sldLayoutId id="2147493626" r:id="rId5"/>
    <p:sldLayoutId id="2147493627" r:id="rId6"/>
    <p:sldLayoutId id="2147493628" r:id="rId7"/>
    <p:sldLayoutId id="2147493629" r:id="rId8"/>
    <p:sldLayoutId id="2147493630" r:id="rId9"/>
    <p:sldLayoutId id="2147493631" r:id="rId10"/>
    <p:sldLayoutId id="2147493632" r:id="rId11"/>
    <p:sldLayoutId id="2147493633" r:id="rId12"/>
    <p:sldLayoutId id="2147493634"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W4111-2024F-11-HW3b4b-Normalization-Transactions-ModuleIV</a:t>
            </a:r>
            <a:r>
              <a:rPr lang="en-US" altLang="en-US" sz="1050" b="1" i="1" baseline="0"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157007589"/>
      </p:ext>
    </p:extLst>
  </p:cSld>
  <p:clrMap bg1="lt1" tx1="dk1" bg2="lt2" tx2="dk2" accent1="accent1" accent2="accent2" accent3="accent3" accent4="accent4" accent5="accent5" accent6="accent6" hlink="hlink" folHlink="folHlink"/>
  <p:sldLayoutIdLst>
    <p:sldLayoutId id="2147493644" r:id="rId1"/>
    <p:sldLayoutId id="2147493645" r:id="rId2"/>
    <p:sldLayoutId id="2147493646" r:id="rId3"/>
    <p:sldLayoutId id="2147493647" r:id="rId4"/>
    <p:sldLayoutId id="2147493648" r:id="rId5"/>
    <p:sldLayoutId id="2147493649" r:id="rId6"/>
    <p:sldLayoutId id="2147493650" r:id="rId7"/>
    <p:sldLayoutId id="2147493651" r:id="rId8"/>
    <p:sldLayoutId id="2147493652" r:id="rId9"/>
    <p:sldLayoutId id="2147493653" r:id="rId10"/>
    <p:sldLayoutId id="2147493654"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531193"/>
      </p:ext>
    </p:extLst>
  </p:cSld>
  <p:clrMap bg1="lt1" tx1="dk1" bg2="lt2" tx2="dk2" accent1="accent1" accent2="accent2" accent3="accent3" accent4="accent4" accent5="accent5" accent6="accent6" hlink="hlink" folHlink="folHlink"/>
  <p:sldLayoutIdLst>
    <p:sldLayoutId id="2147493656" r:id="rId1"/>
    <p:sldLayoutId id="2147493657" r:id="rId2"/>
    <p:sldLayoutId id="2147493658" r:id="rId3"/>
    <p:sldLayoutId id="2147493659" r:id="rId4"/>
    <p:sldLayoutId id="2147493660" r:id="rId5"/>
    <p:sldLayoutId id="2147493661" r:id="rId6"/>
    <p:sldLayoutId id="2147493662" r:id="rId7"/>
    <p:sldLayoutId id="2147493663" r:id="rId8"/>
    <p:sldLayoutId id="2147493664" r:id="rId9"/>
    <p:sldLayoutId id="2147493665" r:id="rId10"/>
    <p:sldLayoutId id="2147493666" r:id="rId11"/>
    <p:sldLayoutId id="2147493667" r:id="rId12"/>
    <p:sldLayoutId id="214749366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|W4111-2024F-HW3b4b-Normalization-Transactions-ModuleIV</a:t>
            </a:r>
            <a:r>
              <a:rPr lang="en-US" altLang="en-US" sz="1050" i="0"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35719144"/>
      </p:ext>
    </p:extLst>
  </p:cSld>
  <p:clrMap bg1="lt1" tx1="dk1" bg2="lt2" tx2="dk2" accent1="accent1" accent2="accent2" accent3="accent3" accent4="accent4" accent5="accent5" accent6="accent6" hlink="hlink" folHlink="folHlink"/>
  <p:sldLayoutIdLst>
    <p:sldLayoutId id="2147493670" r:id="rId1"/>
    <p:sldLayoutId id="2147493671" r:id="rId2"/>
    <p:sldLayoutId id="2147493672" r:id="rId3"/>
    <p:sldLayoutId id="2147493673" r:id="rId4"/>
    <p:sldLayoutId id="2147493674" r:id="rId5"/>
    <p:sldLayoutId id="2147493675" r:id="rId6"/>
    <p:sldLayoutId id="2147493676" r:id="rId7"/>
    <p:sldLayoutId id="2147493677" r:id="rId8"/>
    <p:sldLayoutId id="2147493678" r:id="rId9"/>
    <p:sldLayoutId id="2147493679" r:id="rId10"/>
    <p:sldLayoutId id="2147493680"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309645533"/>
      </p:ext>
    </p:extLst>
  </p:cSld>
  <p:clrMap bg1="lt1" tx1="dk1" bg2="lt2" tx2="dk2" accent1="accent1" accent2="accent2" accent3="accent3" accent4="accent4" accent5="accent5" accent6="accent6" hlink="hlink" folHlink="folHlink"/>
  <p:sldLayoutIdLst>
    <p:sldLayoutId id="2147493682" r:id="rId1"/>
    <p:sldLayoutId id="2147493683" r:id="rId2"/>
    <p:sldLayoutId id="2147493684" r:id="rId3"/>
    <p:sldLayoutId id="2147493685" r:id="rId4"/>
    <p:sldLayoutId id="2147493686" r:id="rId5"/>
    <p:sldLayoutId id="2147493687" r:id="rId6"/>
    <p:sldLayoutId id="2147493688" r:id="rId7"/>
    <p:sldLayoutId id="2147493689" r:id="rId8"/>
    <p:sldLayoutId id="2147493690" r:id="rId9"/>
    <p:sldLayoutId id="2147493691" r:id="rId10"/>
    <p:sldLayoutId id="2147493692"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22.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2.xml"/><Relationship Id="rId1" Type="http://schemas.openxmlformats.org/officeDocument/2006/relationships/slideLayout" Target="../slideLayouts/slideLayout33.xml"/><Relationship Id="rId4" Type="http://schemas.openxmlformats.org/officeDocument/2006/relationships/image" Target="../media/image29.emf"/></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4.xml"/><Relationship Id="rId1" Type="http://schemas.openxmlformats.org/officeDocument/2006/relationships/slideLayout" Target="../slideLayouts/slideLayout33.xml"/><Relationship Id="rId4" Type="http://schemas.openxmlformats.org/officeDocument/2006/relationships/image" Target="../media/image3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5.xml"/><Relationship Id="rId1" Type="http://schemas.openxmlformats.org/officeDocument/2006/relationships/slideLayout" Target="../slideLayouts/slideLayout33.xml"/><Relationship Id="rId6" Type="http://schemas.openxmlformats.org/officeDocument/2006/relationships/image" Target="../media/image33.emf"/><Relationship Id="rId5" Type="http://schemas.openxmlformats.org/officeDocument/2006/relationships/oleObject" Target="../embeddings/oleObject4.bin"/><Relationship Id="rId4" Type="http://schemas.openxmlformats.org/officeDocument/2006/relationships/image" Target="../media/image32.emf"/></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6.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6.xml"/><Relationship Id="rId1" Type="http://schemas.openxmlformats.org/officeDocument/2006/relationships/slideLayout" Target="../slideLayouts/slideLayout52.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1.xml"/><Relationship Id="rId4" Type="http://schemas.openxmlformats.org/officeDocument/2006/relationships/hyperlink" Target="https://en.wikipedia.org/wiki/Database_transaction"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1.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0.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1.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98.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Module II (4), NoSQL (4)</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9EACE-A6DC-C0CB-44FA-A5D36A488942}"/>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25F64AB0-0CEA-6E28-E063-400312AF85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A6B32FAD-AD9B-12B8-D743-F2FACDB15C2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6ED95A10-D410-74F2-42AA-5D452280C4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8B0D1E8-41E3-7A62-865B-F590BC158A12}"/>
              </a:ext>
            </a:extLst>
          </p:cNvPr>
          <p:cNvSpPr txBox="1">
            <a:spLocks noChangeArrowheads="1"/>
          </p:cNvSpPr>
          <p:nvPr/>
        </p:nvSpPr>
        <p:spPr bwMode="auto">
          <a:xfrm>
            <a:off x="0" y="1733550"/>
            <a:ext cx="91440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Overview</a:t>
            </a:r>
            <a:b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3A6CA7D3-A249-9EF8-FD69-9BA1CEB174C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W4111-2025S-11-Module-II-NoSql-4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7215064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33987326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1218-F941-A0BC-18AD-657DC9C18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C583D-7648-0A70-7B5B-A43E7E7EF730}"/>
              </a:ext>
            </a:extLst>
          </p:cNvPr>
          <p:cNvSpPr>
            <a:spLocks noGrp="1"/>
          </p:cNvSpPr>
          <p:nvPr>
            <p:ph type="title"/>
          </p:nvPr>
        </p:nvSpPr>
        <p:spPr/>
        <p:txBody>
          <a:bodyPr/>
          <a:lstStyle/>
          <a:p>
            <a:r>
              <a:rPr lang="en-US" dirty="0"/>
              <a:t>Let’s Look at the Programming Project</a:t>
            </a:r>
          </a:p>
        </p:txBody>
      </p:sp>
      <p:pic>
        <p:nvPicPr>
          <p:cNvPr id="2" name="Picture 1">
            <a:extLst>
              <a:ext uri="{FF2B5EF4-FFF2-40B4-BE49-F238E27FC236}">
                <a16:creationId xmlns:a16="http://schemas.microsoft.com/office/drawing/2014/main" id="{8654027A-ED7E-ACFC-87CB-4EADE80EF58A}"/>
              </a:ext>
            </a:extLst>
          </p:cNvPr>
          <p:cNvPicPr>
            <a:picLocks noChangeAspect="1"/>
          </p:cNvPicPr>
          <p:nvPr/>
        </p:nvPicPr>
        <p:blipFill>
          <a:blip r:embed="rId2"/>
          <a:stretch>
            <a:fillRect/>
          </a:stretch>
        </p:blipFill>
        <p:spPr>
          <a:xfrm>
            <a:off x="304800" y="590550"/>
            <a:ext cx="6400800" cy="4025504"/>
          </a:xfrm>
          <a:prstGeom prst="rect">
            <a:avLst/>
          </a:prstGeom>
        </p:spPr>
      </p:pic>
    </p:spTree>
    <p:extLst>
      <p:ext uri="{BB962C8B-B14F-4D97-AF65-F5344CB8AC3E}">
        <p14:creationId xmlns:p14="http://schemas.microsoft.com/office/powerpoint/2010/main" val="34517080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4038942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2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4B778D-CDAB-9C08-6199-9F3E3FF1FA6A}"/>
              </a:ext>
            </a:extLst>
          </p:cNvPr>
          <p:cNvSpPr>
            <a:spLocks noGrp="1"/>
          </p:cNvSpPr>
          <p:nvPr>
            <p:ph type="title"/>
          </p:nvPr>
        </p:nvSpPr>
        <p:spPr/>
        <p:txBody>
          <a:bodyPr/>
          <a:lstStyle/>
          <a:p>
            <a:r>
              <a:rPr lang="en-US" dirty="0"/>
              <a:t>Query Processing</a:t>
            </a:r>
          </a:p>
        </p:txBody>
      </p:sp>
      <p:pic>
        <p:nvPicPr>
          <p:cNvPr id="4" name="Picture 11">
            <a:extLst>
              <a:ext uri="{FF2B5EF4-FFF2-40B4-BE49-F238E27FC236}">
                <a16:creationId xmlns:a16="http://schemas.microsoft.com/office/drawing/2014/main" id="{924A7746-830B-2263-2CF0-EF5D2D5F8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49" y="525235"/>
            <a:ext cx="2895600" cy="173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0946A29-BCC5-C7DE-5A7D-F3DCB6ECC4E7}"/>
              </a:ext>
            </a:extLst>
          </p:cNvPr>
          <p:cNvPicPr>
            <a:picLocks noChangeAspect="1"/>
          </p:cNvPicPr>
          <p:nvPr/>
        </p:nvPicPr>
        <p:blipFill>
          <a:blip r:embed="rId3"/>
          <a:stretch>
            <a:fillRect/>
          </a:stretch>
        </p:blipFill>
        <p:spPr>
          <a:xfrm>
            <a:off x="4267200" y="586165"/>
            <a:ext cx="3861987" cy="1295400"/>
          </a:xfrm>
          <a:prstGeom prst="rect">
            <a:avLst/>
          </a:prstGeom>
        </p:spPr>
      </p:pic>
      <p:pic>
        <p:nvPicPr>
          <p:cNvPr id="6" name="Picture 5">
            <a:extLst>
              <a:ext uri="{FF2B5EF4-FFF2-40B4-BE49-F238E27FC236}">
                <a16:creationId xmlns:a16="http://schemas.microsoft.com/office/drawing/2014/main" id="{4355BFB7-94B8-0209-0A5D-DD362648A115}"/>
              </a:ext>
            </a:extLst>
          </p:cNvPr>
          <p:cNvPicPr>
            <a:picLocks noChangeAspect="1"/>
          </p:cNvPicPr>
          <p:nvPr/>
        </p:nvPicPr>
        <p:blipFill>
          <a:blip r:embed="rId4"/>
          <a:stretch>
            <a:fillRect/>
          </a:stretch>
        </p:blipFill>
        <p:spPr>
          <a:xfrm>
            <a:off x="197749" y="2345037"/>
            <a:ext cx="2575898" cy="2207913"/>
          </a:xfrm>
          <a:prstGeom prst="rect">
            <a:avLst/>
          </a:prstGeom>
        </p:spPr>
      </p:pic>
      <p:pic>
        <p:nvPicPr>
          <p:cNvPr id="1026" name="Picture 2">
            <a:extLst>
              <a:ext uri="{FF2B5EF4-FFF2-40B4-BE49-F238E27FC236}">
                <a16:creationId xmlns:a16="http://schemas.microsoft.com/office/drawing/2014/main" id="{0ECF309E-C087-ADCA-104E-716379378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1455" y="2230388"/>
            <a:ext cx="5257800" cy="24372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65C5A09-7EF2-76B5-8E2F-8CA278076EA6}"/>
              </a:ext>
            </a:extLst>
          </p:cNvPr>
          <p:cNvCxnSpPr>
            <a:endCxn id="5" idx="1"/>
          </p:cNvCxnSpPr>
          <p:nvPr/>
        </p:nvCxnSpPr>
        <p:spPr>
          <a:xfrm>
            <a:off x="3093349" y="1233865"/>
            <a:ext cx="1173851" cy="0"/>
          </a:xfrm>
          <a:prstGeom prst="straightConnector1">
            <a:avLst/>
          </a:prstGeom>
          <a:ln w="5715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E0C8711-853B-1A31-29AC-4E4C14E032A1}"/>
              </a:ext>
            </a:extLst>
          </p:cNvPr>
          <p:cNvCxnSpPr>
            <a:cxnSpLocks/>
          </p:cNvCxnSpPr>
          <p:nvPr/>
        </p:nvCxnSpPr>
        <p:spPr>
          <a:xfrm flipH="1">
            <a:off x="2819400" y="1941039"/>
            <a:ext cx="1447800" cy="1087911"/>
          </a:xfrm>
          <a:prstGeom prst="straightConnector1">
            <a:avLst/>
          </a:prstGeom>
          <a:ln w="5715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DE6F077-871C-71AB-639E-26B758F547C5}"/>
              </a:ext>
            </a:extLst>
          </p:cNvPr>
          <p:cNvCxnSpPr>
            <a:cxnSpLocks/>
          </p:cNvCxnSpPr>
          <p:nvPr/>
        </p:nvCxnSpPr>
        <p:spPr>
          <a:xfrm>
            <a:off x="2819400" y="3448992"/>
            <a:ext cx="1276351" cy="59842"/>
          </a:xfrm>
          <a:prstGeom prst="straightConnector1">
            <a:avLst/>
          </a:prstGeom>
          <a:ln w="5715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315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0836EB9-4CBA-05A3-68DA-BD9F5127E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666750"/>
            <a:ext cx="7068621"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056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D3D3E-4A91-40A9-CD97-21772722884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574C7D2-232B-D909-611A-E5D1715B1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FACC11EB-2D19-6DF2-5BAB-1B504944662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4BF1B22B-4F14-8594-5054-2BFF73DB2B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43285AA3-3C57-DC5D-6FE2-17B700135CF6}"/>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Optimization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79AB4387-F721-53F6-A3D8-2D4FAE472B1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W4111-2025S-11-Module-II-NoSql-4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7117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28584A3-E588-472A-9A73-1615951D4D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6F228E95-0A51-4249-9394-A4C573974D5D}"/>
              </a:ext>
            </a:extLst>
          </p:cNvPr>
          <p:cNvSpPr>
            <a:spLocks noGrp="1" noChangeArrowheads="1"/>
          </p:cNvSpPr>
          <p:nvPr>
            <p:ph idx="1"/>
          </p:nvPr>
        </p:nvSpPr>
        <p:spPr>
          <a:xfrm>
            <a:off x="1677202" y="826873"/>
            <a:ext cx="5804033" cy="1955516"/>
          </a:xfrm>
        </p:spPr>
        <p:txBody>
          <a:bodyPr/>
          <a:lstStyle/>
          <a:p>
            <a:r>
              <a:rPr lang="en-US" altLang="en-US"/>
              <a:t>Introduction </a:t>
            </a:r>
          </a:p>
          <a:p>
            <a:r>
              <a:rPr lang="en-US" altLang="en-US"/>
              <a:t>Transformation of Relational Expressions</a:t>
            </a:r>
          </a:p>
          <a:p>
            <a:r>
              <a:rPr lang="en-US" altLang="en-US"/>
              <a:t>Catalog Information for Cost Estimation</a:t>
            </a:r>
          </a:p>
          <a:p>
            <a:r>
              <a:rPr lang="en-US" altLang="en-US"/>
              <a:t>Statistical Information for Cost Estimation</a:t>
            </a:r>
          </a:p>
          <a:p>
            <a:r>
              <a:rPr lang="en-US" altLang="en-US"/>
              <a:t>Cost-based optimization</a:t>
            </a:r>
          </a:p>
          <a:p>
            <a:r>
              <a:rPr lang="en-US" altLang="en-US"/>
              <a:t>Dynamic Programming for Choosing Evaluation Plans</a:t>
            </a:r>
          </a:p>
          <a:p>
            <a:r>
              <a:rPr lang="en-US" altLang="en-US"/>
              <a:t>Materialized views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6" name="Rectangle 6">
            <a:extLst>
              <a:ext uri="{FF2B5EF4-FFF2-40B4-BE49-F238E27FC236}">
                <a16:creationId xmlns:a16="http://schemas.microsoft.com/office/drawing/2014/main" id="{3598BEF7-BBDB-45DA-88AB-4873FD9E5E3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a:t>
            </a:r>
          </a:p>
        </p:txBody>
      </p:sp>
      <p:sp>
        <p:nvSpPr>
          <p:cNvPr id="9219" name="Rectangle 7">
            <a:extLst>
              <a:ext uri="{FF2B5EF4-FFF2-40B4-BE49-F238E27FC236}">
                <a16:creationId xmlns:a16="http://schemas.microsoft.com/office/drawing/2014/main" id="{07242271-6D11-4330-A09C-537A38CCCF32}"/>
              </a:ext>
            </a:extLst>
          </p:cNvPr>
          <p:cNvSpPr>
            <a:spLocks noGrp="1" noChangeArrowheads="1"/>
          </p:cNvSpPr>
          <p:nvPr>
            <p:ph idx="1"/>
          </p:nvPr>
        </p:nvSpPr>
        <p:spPr>
          <a:xfrm>
            <a:off x="1677202" y="826874"/>
            <a:ext cx="5311598" cy="779859"/>
          </a:xfrm>
        </p:spPr>
        <p:txBody>
          <a:bodyPr/>
          <a:lstStyle/>
          <a:p>
            <a:r>
              <a:rPr lang="en-US" altLang="en-US"/>
              <a:t>Alternative ways of evaluating a given query</a:t>
            </a:r>
          </a:p>
          <a:p>
            <a:pPr lvl="1"/>
            <a:r>
              <a:rPr lang="en-US" altLang="en-US"/>
              <a:t>Equivalent expressions</a:t>
            </a:r>
          </a:p>
          <a:p>
            <a:pPr lvl="1"/>
            <a:r>
              <a:rPr lang="en-US" altLang="en-US"/>
              <a:t>Different algorithms for each operation</a:t>
            </a:r>
          </a:p>
        </p:txBody>
      </p:sp>
      <p:pic>
        <p:nvPicPr>
          <p:cNvPr id="3" name="Graphic 2">
            <a:extLst>
              <a:ext uri="{FF2B5EF4-FFF2-40B4-BE49-F238E27FC236}">
                <a16:creationId xmlns:a16="http://schemas.microsoft.com/office/drawing/2014/main" id="{CE39E27B-873D-4551-A927-6DFB7A85D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9609" y="1770733"/>
            <a:ext cx="5541464" cy="2622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75832F87-A2B9-47F7-BB53-DF9BAE7241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1267" name="Rectangle 3">
            <a:extLst>
              <a:ext uri="{FF2B5EF4-FFF2-40B4-BE49-F238E27FC236}">
                <a16:creationId xmlns:a16="http://schemas.microsoft.com/office/drawing/2014/main" id="{3B55794D-DFAA-4CF0-981A-C7BE83AF062F}"/>
              </a:ext>
            </a:extLst>
          </p:cNvPr>
          <p:cNvSpPr>
            <a:spLocks noGrp="1" noChangeArrowheads="1"/>
          </p:cNvSpPr>
          <p:nvPr>
            <p:ph idx="1"/>
          </p:nvPr>
        </p:nvSpPr>
        <p:spPr>
          <a:xfrm>
            <a:off x="1677200" y="819654"/>
            <a:ext cx="5862302" cy="3371043"/>
          </a:xfrm>
        </p:spPr>
        <p:txBody>
          <a:bodyPr/>
          <a:lstStyle/>
          <a:p>
            <a:r>
              <a:rPr lang="en-US" altLang="en-US"/>
              <a:t>An </a:t>
            </a:r>
            <a:r>
              <a:rPr lang="en-US" altLang="en-US" b="1">
                <a:solidFill>
                  <a:srgbClr val="002060"/>
                </a:solidFill>
              </a:rPr>
              <a:t>evaluation plan</a:t>
            </a:r>
            <a:r>
              <a:rPr lang="en-US" altLang="en-US">
                <a:solidFill>
                  <a:srgbClr val="002060"/>
                </a:solidFill>
              </a:rPr>
              <a:t> </a:t>
            </a:r>
            <a:r>
              <a:rPr lang="en-US" altLang="en-US"/>
              <a:t>defines exactly what algorithm is used for each operation, and how the execution of the operations is coordinated.</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Find out how to view query execution plans on your favorite database</a:t>
            </a:r>
          </a:p>
          <a:p>
            <a:endParaRPr lang="en-US" altLang="en-US"/>
          </a:p>
          <a:p>
            <a:endParaRPr lang="en-US" altLang="en-US"/>
          </a:p>
        </p:txBody>
      </p:sp>
      <p:pic>
        <p:nvPicPr>
          <p:cNvPr id="3" name="Graphic 2">
            <a:extLst>
              <a:ext uri="{FF2B5EF4-FFF2-40B4-BE49-F238E27FC236}">
                <a16:creationId xmlns:a16="http://schemas.microsoft.com/office/drawing/2014/main" id="{38164316-923D-4EC2-A0F7-CE5F6F3F26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7034" y="1401057"/>
            <a:ext cx="4055274" cy="254533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a:extLst>
              <a:ext uri="{FF2B5EF4-FFF2-40B4-BE49-F238E27FC236}">
                <a16:creationId xmlns:a16="http://schemas.microsoft.com/office/drawing/2014/main" id="{286EDAB9-31F0-445E-9936-BCF7095F2E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3315" name="Rectangle 3">
            <a:extLst>
              <a:ext uri="{FF2B5EF4-FFF2-40B4-BE49-F238E27FC236}">
                <a16:creationId xmlns:a16="http://schemas.microsoft.com/office/drawing/2014/main" id="{82FD3551-130F-449A-9742-57CFBE167838}"/>
              </a:ext>
            </a:extLst>
          </p:cNvPr>
          <p:cNvSpPr>
            <a:spLocks noGrp="1" noChangeArrowheads="1"/>
          </p:cNvSpPr>
          <p:nvPr>
            <p:ph idx="1"/>
          </p:nvPr>
        </p:nvSpPr>
        <p:spPr>
          <a:xfrm>
            <a:off x="1677202" y="841310"/>
            <a:ext cx="5854566" cy="3165204"/>
          </a:xfrm>
        </p:spPr>
        <p:txBody>
          <a:bodyPr/>
          <a:lstStyle/>
          <a:p>
            <a:pPr marL="285750" indent="-285750">
              <a:lnSpc>
                <a:spcPct val="90000"/>
              </a:lnSpc>
            </a:pPr>
            <a:r>
              <a:rPr lang="en-US" altLang="en-US"/>
              <a:t>Cost difference between evaluation plans for a query can be enormous</a:t>
            </a:r>
          </a:p>
          <a:p>
            <a:pPr marL="600075" lvl="1" indent="-257175">
              <a:lnSpc>
                <a:spcPct val="90000"/>
              </a:lnSpc>
            </a:pPr>
            <a:r>
              <a:rPr lang="en-US" altLang="en-US"/>
              <a:t>E.g., seconds vs. days in some cases</a:t>
            </a:r>
          </a:p>
          <a:p>
            <a:pPr marL="285750" indent="-285750">
              <a:lnSpc>
                <a:spcPct val="90000"/>
              </a:lnSpc>
            </a:pPr>
            <a:r>
              <a:rPr lang="en-US" altLang="en-US"/>
              <a:t>Steps in </a:t>
            </a:r>
            <a:r>
              <a:rPr lang="en-US" altLang="en-US" b="1">
                <a:solidFill>
                  <a:srgbClr val="002060"/>
                </a:solidFill>
              </a:rPr>
              <a:t>cost-based query optimization</a:t>
            </a:r>
          </a:p>
          <a:p>
            <a:pPr marL="342900" lvl="1" indent="0">
              <a:lnSpc>
                <a:spcPct val="90000"/>
              </a:lnSpc>
              <a:buNone/>
            </a:pPr>
            <a:r>
              <a:rPr lang="en-US" altLang="en-US">
                <a:solidFill>
                  <a:srgbClr val="FF9900"/>
                </a:solidFill>
              </a:rPr>
              <a:t>1.</a:t>
            </a:r>
            <a:r>
              <a:rPr lang="en-US" altLang="en-US"/>
              <a:t>   Generate logically equivalent expressions using </a:t>
            </a:r>
            <a:r>
              <a:rPr lang="en-US" altLang="en-US" b="1">
                <a:solidFill>
                  <a:srgbClr val="002060"/>
                </a:solidFill>
              </a:rPr>
              <a:t>equivalence rules</a:t>
            </a:r>
            <a:endParaRPr lang="en-US" altLang="en-US">
              <a:solidFill>
                <a:srgbClr val="002060"/>
              </a:solidFill>
            </a:endParaRPr>
          </a:p>
          <a:p>
            <a:pPr marL="342900" lvl="1" indent="0">
              <a:lnSpc>
                <a:spcPct val="90000"/>
              </a:lnSpc>
              <a:buNone/>
            </a:pPr>
            <a:r>
              <a:rPr lang="en-US" altLang="en-US">
                <a:solidFill>
                  <a:srgbClr val="FF9900"/>
                </a:solidFill>
              </a:rPr>
              <a:t>2.   </a:t>
            </a:r>
            <a:r>
              <a:rPr lang="en-US" altLang="en-US"/>
              <a:t>Annotate resultant expressions to get alternative query plans</a:t>
            </a:r>
          </a:p>
          <a:p>
            <a:pPr marL="342900" lvl="1" indent="0">
              <a:lnSpc>
                <a:spcPct val="90000"/>
              </a:lnSpc>
              <a:buNone/>
            </a:pPr>
            <a:r>
              <a:rPr lang="en-US" altLang="en-US">
                <a:solidFill>
                  <a:srgbClr val="FF9900"/>
                </a:solidFill>
              </a:rPr>
              <a:t>3.   </a:t>
            </a:r>
            <a:r>
              <a:rPr lang="en-US" altLang="en-US"/>
              <a:t>Choose the cheapest plan based on </a:t>
            </a:r>
            <a:r>
              <a:rPr lang="en-US" altLang="en-US" b="1">
                <a:solidFill>
                  <a:srgbClr val="002060"/>
                </a:solidFill>
              </a:rPr>
              <a:t>estimated cost</a:t>
            </a:r>
            <a:endParaRPr lang="en-US" altLang="en-US">
              <a:solidFill>
                <a:srgbClr val="002060"/>
              </a:solidFill>
            </a:endParaRPr>
          </a:p>
          <a:p>
            <a:pPr marL="285750" indent="-285750">
              <a:lnSpc>
                <a:spcPct val="90000"/>
              </a:lnSpc>
            </a:pPr>
            <a:r>
              <a:rPr lang="en-US" altLang="en-US"/>
              <a:t>Estimation of plan cost based on:</a:t>
            </a:r>
          </a:p>
          <a:p>
            <a:pPr marL="600075" lvl="1" indent="-257175">
              <a:lnSpc>
                <a:spcPct val="90000"/>
              </a:lnSpc>
            </a:pPr>
            <a:r>
              <a:rPr lang="en-US" altLang="en-US"/>
              <a:t>Statistical information about relations. Examples:</a:t>
            </a:r>
          </a:p>
          <a:p>
            <a:pPr marL="900113" lvl="2" indent="-257175">
              <a:lnSpc>
                <a:spcPct val="90000"/>
              </a:lnSpc>
            </a:pPr>
            <a:r>
              <a:rPr lang="en-US" altLang="en-US"/>
              <a:t>number of tuples, number of distinct values for an attribute</a:t>
            </a:r>
          </a:p>
          <a:p>
            <a:pPr marL="600075" lvl="1" indent="-257175">
              <a:lnSpc>
                <a:spcPct val="90000"/>
              </a:lnSpc>
            </a:pPr>
            <a:r>
              <a:rPr lang="en-US" altLang="en-US"/>
              <a:t>Statistics estimation for intermediate results</a:t>
            </a:r>
          </a:p>
          <a:p>
            <a:pPr marL="900113" lvl="2" indent="-257175">
              <a:lnSpc>
                <a:spcPct val="90000"/>
              </a:lnSpc>
            </a:pPr>
            <a:r>
              <a:rPr lang="en-US" altLang="en-US"/>
              <a:t>to compute cost of complex expressions</a:t>
            </a:r>
          </a:p>
          <a:p>
            <a:pPr marL="600075" lvl="1" indent="-257175">
              <a:lnSpc>
                <a:spcPct val="90000"/>
              </a:lnSpc>
            </a:pPr>
            <a:r>
              <a:rPr lang="en-US" altLang="en-US"/>
              <a:t>Cost formulae for algorithms, computed using statistics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E00F-E685-47A5-84F9-E60D4C1A2F2D}"/>
              </a:ext>
            </a:extLst>
          </p:cNvPr>
          <p:cNvSpPr>
            <a:spLocks noGrp="1"/>
          </p:cNvSpPr>
          <p:nvPr>
            <p:ph type="title"/>
          </p:nvPr>
        </p:nvSpPr>
        <p:spPr/>
        <p:txBody>
          <a:bodyPr/>
          <a:lstStyle/>
          <a:p>
            <a:r>
              <a:rPr lang="en-IN"/>
              <a:t>Viewing Query Evaluation Plans</a:t>
            </a:r>
          </a:p>
        </p:txBody>
      </p:sp>
      <p:sp>
        <p:nvSpPr>
          <p:cNvPr id="3" name="Content Placeholder 2">
            <a:extLst>
              <a:ext uri="{FF2B5EF4-FFF2-40B4-BE49-F238E27FC236}">
                <a16:creationId xmlns:a16="http://schemas.microsoft.com/office/drawing/2014/main" id="{B6CC1549-6E63-4CF8-ADF8-9777B7E54157}"/>
              </a:ext>
            </a:extLst>
          </p:cNvPr>
          <p:cNvSpPr>
            <a:spLocks noGrp="1"/>
          </p:cNvSpPr>
          <p:nvPr>
            <p:ph idx="1"/>
          </p:nvPr>
        </p:nvSpPr>
        <p:spPr>
          <a:xfrm>
            <a:off x="1677202" y="819654"/>
            <a:ext cx="5782376" cy="3295146"/>
          </a:xfrm>
        </p:spPr>
        <p:txBody>
          <a:bodyPr/>
          <a:lstStyle/>
          <a:p>
            <a:r>
              <a:rPr lang="en-IN"/>
              <a:t>Most database support  </a:t>
            </a:r>
            <a:r>
              <a:rPr lang="en-IN" b="1">
                <a:solidFill>
                  <a:srgbClr val="002060"/>
                </a:solidFill>
              </a:rPr>
              <a:t>explain</a:t>
            </a:r>
            <a:r>
              <a:rPr lang="en-IN"/>
              <a:t> &lt;query&gt;</a:t>
            </a:r>
          </a:p>
          <a:p>
            <a:pPr lvl="1"/>
            <a:r>
              <a:rPr lang="en-IN"/>
              <a:t>Displays plan chosen by query optimizer, along with cost estimates</a:t>
            </a:r>
          </a:p>
          <a:p>
            <a:pPr lvl="1"/>
            <a:r>
              <a:rPr lang="en-IN"/>
              <a:t>Some syntax variations between databases</a:t>
            </a:r>
          </a:p>
          <a:p>
            <a:pPr lvl="2"/>
            <a:r>
              <a:rPr lang="en-IN"/>
              <a:t>Oracle:  </a:t>
            </a:r>
            <a:r>
              <a:rPr lang="en-IN" b="1">
                <a:solidFill>
                  <a:srgbClr val="002060"/>
                </a:solidFill>
              </a:rPr>
              <a:t>explain plan for </a:t>
            </a:r>
            <a:r>
              <a:rPr lang="en-IN">
                <a:solidFill>
                  <a:srgbClr val="002060"/>
                </a:solidFill>
              </a:rPr>
              <a:t>&lt;query&gt; </a:t>
            </a:r>
            <a:r>
              <a:rPr lang="en-IN"/>
              <a:t>followed by </a:t>
            </a:r>
            <a:r>
              <a:rPr lang="en-IN" b="1">
                <a:solidFill>
                  <a:srgbClr val="002060"/>
                </a:solidFill>
              </a:rPr>
              <a:t>select</a:t>
            </a:r>
            <a:r>
              <a:rPr lang="en-IN"/>
              <a:t> * </a:t>
            </a:r>
            <a:r>
              <a:rPr lang="en-IN" b="1">
                <a:solidFill>
                  <a:srgbClr val="002060"/>
                </a:solidFill>
              </a:rPr>
              <a:t>from</a:t>
            </a:r>
            <a:r>
              <a:rPr lang="en-IN"/>
              <a:t> table (</a:t>
            </a:r>
            <a:r>
              <a:rPr lang="en-IN" i="1" err="1"/>
              <a:t>dbms_xplan.display</a:t>
            </a:r>
            <a:r>
              <a:rPr lang="en-IN"/>
              <a:t>)</a:t>
            </a:r>
          </a:p>
          <a:p>
            <a:pPr lvl="2"/>
            <a:r>
              <a:rPr lang="en-IN"/>
              <a:t>SQL Server:  </a:t>
            </a:r>
            <a:r>
              <a:rPr lang="en-IN" b="1">
                <a:solidFill>
                  <a:srgbClr val="002060"/>
                </a:solidFill>
              </a:rPr>
              <a:t>set </a:t>
            </a:r>
            <a:r>
              <a:rPr lang="en-IN" b="1" err="1">
                <a:solidFill>
                  <a:srgbClr val="002060"/>
                </a:solidFill>
              </a:rPr>
              <a:t>showplan_text</a:t>
            </a:r>
            <a:r>
              <a:rPr lang="en-IN" b="1">
                <a:solidFill>
                  <a:srgbClr val="002060"/>
                </a:solidFill>
              </a:rPr>
              <a:t> on</a:t>
            </a:r>
          </a:p>
          <a:p>
            <a:pPr algn="just"/>
            <a:r>
              <a:rPr lang="en-IN"/>
              <a:t>Some databases (e.g. PostgreSQL) support  </a:t>
            </a:r>
            <a:r>
              <a:rPr lang="en-IN" b="1">
                <a:solidFill>
                  <a:srgbClr val="002060"/>
                </a:solidFill>
              </a:rPr>
              <a:t>explain analyse</a:t>
            </a:r>
            <a:r>
              <a:rPr lang="en-IN"/>
              <a:t> &lt;query&gt;</a:t>
            </a:r>
          </a:p>
          <a:p>
            <a:pPr lvl="1" algn="just"/>
            <a:r>
              <a:rPr lang="en-IN"/>
              <a:t>Shows actual runtime statistics found by running the query, in addition to showing the plan </a:t>
            </a:r>
          </a:p>
          <a:p>
            <a:r>
              <a:rPr lang="en-IN"/>
              <a:t>Some databases (e.g. PostgreSQL) show cost as   </a:t>
            </a:r>
            <a:r>
              <a:rPr lang="en-IN" i="1" err="1">
                <a:solidFill>
                  <a:srgbClr val="002060"/>
                </a:solidFill>
              </a:rPr>
              <a:t>f..l</a:t>
            </a:r>
            <a:r>
              <a:rPr lang="en-IN" i="1">
                <a:solidFill>
                  <a:srgbClr val="002060"/>
                </a:solidFill>
              </a:rPr>
              <a:t> </a:t>
            </a:r>
          </a:p>
          <a:p>
            <a:pPr lvl="1"/>
            <a:r>
              <a:rPr lang="en-IN" i="1"/>
              <a:t>f</a:t>
            </a:r>
            <a:r>
              <a:rPr lang="en-IN"/>
              <a:t> is the cost of delivering first tuple and </a:t>
            </a:r>
            <a:r>
              <a:rPr lang="en-IN" i="1"/>
              <a:t>l</a:t>
            </a:r>
            <a:r>
              <a:rPr lang="en-IN"/>
              <a:t> is cost of delivering all results </a:t>
            </a:r>
            <a:endParaRPr lang="en-IN" i="1"/>
          </a:p>
        </p:txBody>
      </p:sp>
      <p:sp>
        <p:nvSpPr>
          <p:cNvPr id="4" name="TextBox 3">
            <a:extLst>
              <a:ext uri="{FF2B5EF4-FFF2-40B4-BE49-F238E27FC236}">
                <a16:creationId xmlns:a16="http://schemas.microsoft.com/office/drawing/2014/main" id="{252BD723-A0CB-CB21-05FB-E6FDAA3686E9}"/>
              </a:ext>
            </a:extLst>
          </p:cNvPr>
          <p:cNvSpPr txBox="1"/>
          <p:nvPr/>
        </p:nvSpPr>
        <p:spPr>
          <a:xfrm>
            <a:off x="685800" y="4114800"/>
            <a:ext cx="4531305" cy="369332"/>
          </a:xfrm>
          <a:prstGeom prst="rect">
            <a:avLst/>
          </a:prstGeom>
          <a:noFill/>
        </p:spPr>
        <p:txBody>
          <a:bodyPr wrap="none" rtlCol="0">
            <a:spAutoFit/>
          </a:bodyPr>
          <a:lstStyle/>
          <a:p>
            <a:r>
              <a:rPr lang="en-US" dirty="0">
                <a:solidFill>
                  <a:srgbClr val="FF0000"/>
                </a:solidFill>
              </a:rPr>
              <a:t>DFF Note: Show EXPLAIN in </a:t>
            </a:r>
            <a:r>
              <a:rPr lang="en-US" dirty="0" err="1">
                <a:solidFill>
                  <a:srgbClr val="FF0000"/>
                </a:solidFill>
              </a:rPr>
              <a:t>MySQLWorkbench</a:t>
            </a:r>
            <a:endParaRPr lang="en-US" dirty="0">
              <a:solidFill>
                <a:srgbClr val="FF0000"/>
              </a:solidFill>
            </a:endParaRPr>
          </a:p>
        </p:txBody>
      </p:sp>
    </p:spTree>
    <p:extLst>
      <p:ext uri="{BB962C8B-B14F-4D97-AF65-F5344CB8AC3E}">
        <p14:creationId xmlns:p14="http://schemas.microsoft.com/office/powerpoint/2010/main" val="4148626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8" name="Rectangle 4">
            <a:extLst>
              <a:ext uri="{FF2B5EF4-FFF2-40B4-BE49-F238E27FC236}">
                <a16:creationId xmlns:a16="http://schemas.microsoft.com/office/drawing/2014/main" id="{F89EF755-8062-403B-9A96-0A5EAD53FAE1}"/>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Generating Equivalent Expressions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a:extLst>
              <a:ext uri="{FF2B5EF4-FFF2-40B4-BE49-F238E27FC236}">
                <a16:creationId xmlns:a16="http://schemas.microsoft.com/office/drawing/2014/main" id="{C3630E94-546B-44A3-9C2A-A6A0EA10DAB5}"/>
              </a:ext>
            </a:extLst>
          </p:cNvPr>
          <p:cNvSpPr>
            <a:spLocks noGrp="1" noChangeArrowheads="1"/>
          </p:cNvSpPr>
          <p:nvPr>
            <p:ph type="title"/>
          </p:nvPr>
        </p:nvSpPr>
        <p:spPr>
          <a:xfrm>
            <a:off x="1595165" y="62048"/>
            <a:ext cx="6057900" cy="457200"/>
          </a:xfrm>
        </p:spPr>
        <p:txBody>
          <a:bodyPr/>
          <a:lstStyle/>
          <a:p>
            <a:pPr>
              <a:defRPr/>
            </a:pPr>
            <a:r>
              <a:rPr lang="en-US" altLang="en-US">
                <a:effectLst>
                  <a:outerShdw blurRad="38100" dist="38100" dir="2700000" algn="tl">
                    <a:srgbClr val="C0C0C0"/>
                  </a:outerShdw>
                </a:effectLst>
              </a:rPr>
              <a:t>Transformation of Relational Expressions</a:t>
            </a:r>
          </a:p>
        </p:txBody>
      </p:sp>
      <p:sp>
        <p:nvSpPr>
          <p:cNvPr id="17411" name="Rectangle 3">
            <a:extLst>
              <a:ext uri="{FF2B5EF4-FFF2-40B4-BE49-F238E27FC236}">
                <a16:creationId xmlns:a16="http://schemas.microsoft.com/office/drawing/2014/main" id="{DE3790DE-27F5-44AA-ADB0-8D5296161F41}"/>
              </a:ext>
            </a:extLst>
          </p:cNvPr>
          <p:cNvSpPr>
            <a:spLocks noGrp="1" noChangeArrowheads="1"/>
          </p:cNvSpPr>
          <p:nvPr>
            <p:ph idx="1"/>
          </p:nvPr>
        </p:nvSpPr>
        <p:spPr>
          <a:xfrm>
            <a:off x="1662764" y="826873"/>
            <a:ext cx="5775158" cy="2955856"/>
          </a:xfrm>
        </p:spPr>
        <p:txBody>
          <a:bodyPr/>
          <a:lstStyle/>
          <a:p>
            <a:r>
              <a:rPr lang="en-US" altLang="en-US"/>
              <a:t>Two relational algebra expressions are said to be </a:t>
            </a:r>
            <a:r>
              <a:rPr lang="en-US" altLang="en-US" b="1">
                <a:solidFill>
                  <a:srgbClr val="002060"/>
                </a:solidFill>
              </a:rPr>
              <a:t>equivalent</a:t>
            </a:r>
            <a:r>
              <a:rPr lang="en-US" altLang="en-US"/>
              <a:t> if the two expressions generate the same set of tuples on every </a:t>
            </a:r>
            <a:r>
              <a:rPr lang="en-US" altLang="en-US" i="1"/>
              <a:t>legal</a:t>
            </a:r>
            <a:r>
              <a:rPr lang="en-US" altLang="en-US"/>
              <a:t> database instance</a:t>
            </a:r>
          </a:p>
          <a:p>
            <a:pPr lvl="1"/>
            <a:r>
              <a:rPr lang="en-US" altLang="en-US"/>
              <a:t>Note: order of tuples is irrelevant</a:t>
            </a:r>
          </a:p>
          <a:p>
            <a:pPr lvl="1"/>
            <a:r>
              <a:rPr lang="en-US" altLang="en-US"/>
              <a:t>we don’</a:t>
            </a:r>
            <a:r>
              <a:rPr lang="en-US" altLang="ja-JP"/>
              <a:t>t care if they generate different results on databases that violate integrity constraints</a:t>
            </a:r>
          </a:p>
          <a:p>
            <a:r>
              <a:rPr lang="en-US" altLang="en-US"/>
              <a:t>In SQL, inputs and outputs are multisets of tuples</a:t>
            </a:r>
          </a:p>
          <a:p>
            <a:pPr lvl="1"/>
            <a:r>
              <a:rPr lang="en-US" altLang="en-US"/>
              <a:t>Two expressions in the multiset version of the relational algebra are said to be equivalent if the two expressions generate the same multiset of tuples on every legal database instance. </a:t>
            </a:r>
          </a:p>
          <a:p>
            <a:r>
              <a:rPr lang="en-US" altLang="en-US"/>
              <a:t>An </a:t>
            </a:r>
            <a:r>
              <a:rPr lang="en-US" altLang="en-US" b="1">
                <a:solidFill>
                  <a:srgbClr val="002060"/>
                </a:solidFill>
              </a:rPr>
              <a:t>equivalence rule</a:t>
            </a:r>
            <a:r>
              <a:rPr lang="en-US" altLang="en-US">
                <a:solidFill>
                  <a:srgbClr val="002060"/>
                </a:solidFill>
              </a:rPr>
              <a:t> </a:t>
            </a:r>
            <a:r>
              <a:rPr lang="en-US" altLang="en-US"/>
              <a:t>says that expressions of two forms are equivalent</a:t>
            </a:r>
          </a:p>
          <a:p>
            <a:pPr lvl="1"/>
            <a:r>
              <a:rPr lang="en-US" altLang="en-US"/>
              <a:t>Can replace expression of first form by second, or vice versa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95081A04-D8E9-4687-B8DF-F240A7F2C55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a:t>
            </a:r>
          </a:p>
        </p:txBody>
      </p:sp>
      <p:sp>
        <p:nvSpPr>
          <p:cNvPr id="358403" name="Rectangle 3">
            <a:extLst>
              <a:ext uri="{FF2B5EF4-FFF2-40B4-BE49-F238E27FC236}">
                <a16:creationId xmlns:a16="http://schemas.microsoft.com/office/drawing/2014/main" id="{5F88891E-6FB7-4A93-A7DD-19CC40EB4AB2}"/>
              </a:ext>
            </a:extLst>
          </p:cNvPr>
          <p:cNvSpPr>
            <a:spLocks noGrp="1" noChangeArrowheads="1"/>
          </p:cNvSpPr>
          <p:nvPr>
            <p:ph idx="1"/>
          </p:nvPr>
        </p:nvSpPr>
        <p:spPr>
          <a:xfrm>
            <a:off x="1655546" y="826873"/>
            <a:ext cx="5832909" cy="2797039"/>
          </a:xfrm>
        </p:spPr>
        <p:txBody>
          <a:bodyPr/>
          <a:lstStyle/>
          <a:p>
            <a:pPr marL="285750" indent="-285750">
              <a:buNone/>
            </a:pPr>
            <a:r>
              <a:rPr lang="en-US" altLang="en-US" dirty="0"/>
              <a:t>1.	Conjunctive selection operations can be deconstructed into a sequence of individual selections.</a:t>
            </a:r>
            <a:br>
              <a:rPr lang="en-US" altLang="en-US" dirty="0"/>
            </a:br>
            <a:r>
              <a:rPr lang="en-US" altLang="en-US"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 </a:t>
            </a:r>
            <a:r>
              <a:rPr lang="en-US" altLang="en-US" baseline="-25000" dirty="0">
                <a:sym typeface="Symbol" panose="05050102010706020507" pitchFamily="18" charset="2"/>
              </a:rPr>
              <a:t> </a:t>
            </a:r>
            <a:r>
              <a:rPr lang="en-US" altLang="en-US" i="1" baseline="-46000" dirty="0">
                <a:sym typeface="Greek Symbols" pitchFamily="18" charset="2"/>
              </a:rPr>
              <a:t>2 </a:t>
            </a:r>
            <a:r>
              <a:rPr lang="en-US" altLang="en-US" dirty="0"/>
              <a:t>(E) </a:t>
            </a:r>
            <a:r>
              <a:rPr lang="en-US" altLang="en-US" baseline="-25000" dirty="0"/>
              <a:t>    </a:t>
            </a:r>
            <a:r>
              <a:rPr lang="en-IN"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2 </a:t>
            </a:r>
            <a:r>
              <a:rPr lang="en-US" altLang="en-US" dirty="0"/>
              <a:t>(E))</a:t>
            </a:r>
            <a:r>
              <a:rPr lang="en-US" altLang="en-US" baseline="-25000" dirty="0"/>
              <a:t> </a:t>
            </a:r>
            <a:endParaRPr lang="en-US" altLang="en-US" dirty="0"/>
          </a:p>
          <a:p>
            <a:pPr marL="285750" indent="-285750">
              <a:buNone/>
            </a:pPr>
            <a:r>
              <a:rPr lang="en-US" altLang="en-US" dirty="0"/>
              <a:t>2.	Selection operations are commutative.</a:t>
            </a:r>
            <a:br>
              <a:rPr lang="en-US" altLang="en-US" dirty="0"/>
            </a:br>
            <a:r>
              <a:rPr lang="en-US" altLang="en-US"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2</a:t>
            </a:r>
            <a:r>
              <a:rPr lang="en-US" altLang="en-US" dirty="0"/>
              <a:t>(E))</a:t>
            </a:r>
            <a:r>
              <a:rPr lang="en-US" altLang="en-US" baseline="-25000" dirty="0"/>
              <a:t>    </a:t>
            </a:r>
            <a:r>
              <a:rPr lang="en-IN"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baseline="-25000" dirty="0">
                <a:sym typeface="Symbol" panose="05050102010706020507" pitchFamily="18" charset="2"/>
              </a:rPr>
              <a:t> </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1</a:t>
            </a:r>
            <a:r>
              <a:rPr lang="en-US" altLang="en-US" dirty="0"/>
              <a:t>(E))</a:t>
            </a:r>
          </a:p>
          <a:p>
            <a:pPr marL="285750" indent="-285750">
              <a:buNone/>
            </a:pPr>
            <a:r>
              <a:rPr lang="en-US" altLang="en-US" dirty="0"/>
              <a:t>3.	Only the last in a sequence of projection operations is needed, the others can be omitted.</a:t>
            </a:r>
            <a:br>
              <a:rPr lang="en-US" altLang="en-US" dirty="0"/>
            </a:br>
            <a:r>
              <a:rPr lang="en-US" altLang="en-US"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2</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n</a:t>
            </a:r>
            <a:r>
              <a:rPr lang="en-IN" dirty="0"/>
              <a:t>(E))…))     ≡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(E)</a:t>
            </a:r>
            <a:br>
              <a:rPr lang="en-US" altLang="en-US" dirty="0"/>
            </a:br>
            <a:r>
              <a:rPr lang="en-US" altLang="en-US" dirty="0"/>
              <a:t>where </a:t>
            </a:r>
            <a:r>
              <a:rPr lang="en-US" altLang="en-US" i="1" dirty="0"/>
              <a:t>L</a:t>
            </a:r>
            <a:r>
              <a:rPr lang="en-US" altLang="en-US" i="1" baseline="-25000" dirty="0"/>
              <a:t>1</a:t>
            </a:r>
            <a:r>
              <a:rPr lang="en-US" altLang="en-US" dirty="0"/>
              <a:t> </a:t>
            </a:r>
            <a:r>
              <a:rPr lang="en-IN" dirty="0"/>
              <a:t>⊆</a:t>
            </a:r>
            <a:r>
              <a:rPr lang="en-US" altLang="en-US" dirty="0"/>
              <a:t> </a:t>
            </a:r>
            <a:r>
              <a:rPr lang="en-US" altLang="en-US" i="1" dirty="0"/>
              <a:t>L</a:t>
            </a:r>
            <a:r>
              <a:rPr lang="en-US" altLang="en-US" i="1" baseline="-25000" dirty="0"/>
              <a:t>2</a:t>
            </a:r>
            <a:r>
              <a:rPr lang="en-US" altLang="en-US" dirty="0"/>
              <a:t> … </a:t>
            </a:r>
            <a:r>
              <a:rPr lang="en-IN" dirty="0"/>
              <a:t>⊆</a:t>
            </a:r>
            <a:r>
              <a:rPr lang="en-US" altLang="en-US" dirty="0"/>
              <a:t> </a:t>
            </a:r>
            <a:r>
              <a:rPr lang="en-US" altLang="en-US" i="1" dirty="0"/>
              <a:t>L</a:t>
            </a:r>
            <a:r>
              <a:rPr lang="en-US" altLang="en-US" i="1" baseline="-25000" dirty="0"/>
              <a:t>n</a:t>
            </a:r>
          </a:p>
          <a:p>
            <a:pPr marL="0" indent="0">
              <a:buNone/>
            </a:pPr>
            <a:r>
              <a:rPr lang="en-US" altLang="en-US" dirty="0"/>
              <a:t>4.    Selections can be combined with Cartesian products and theta joins.</a:t>
            </a:r>
          </a:p>
          <a:p>
            <a:pPr marL="600075" lvl="1" indent="-257175">
              <a:buFont typeface="Monotype Sorts" pitchFamily="-65" charset="2"/>
              <a:buAutoNum type="alphaLcPeriod"/>
            </a:pPr>
            <a:r>
              <a:rPr lang="en-US" altLang="en-US" dirty="0">
                <a:sym typeface="Symbol" panose="05050102010706020507" pitchFamily="18" charset="2"/>
              </a:rPr>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 </a:t>
            </a:r>
            <a:r>
              <a:rPr lang="en-US" altLang="en-US" dirty="0"/>
              <a:t>(E</a:t>
            </a:r>
            <a:r>
              <a:rPr lang="en-US" altLang="en-US" baseline="-25000" dirty="0"/>
              <a:t>1</a:t>
            </a:r>
            <a:r>
              <a:rPr lang="en-US" altLang="en-US" dirty="0"/>
              <a:t> x E</a:t>
            </a:r>
            <a:r>
              <a:rPr lang="en-US" altLang="en-US" baseline="-25000" dirty="0"/>
              <a:t>2</a:t>
            </a:r>
            <a:r>
              <a:rPr lang="en-US" altLang="en-US" dirty="0"/>
              <a:t>)</a:t>
            </a:r>
            <a:r>
              <a:rPr lang="en-US" altLang="en-US" baseline="-25000" dirty="0"/>
              <a:t>     </a:t>
            </a:r>
            <a:r>
              <a:rPr lang="en-IN" dirty="0"/>
              <a:t>≡    </a:t>
            </a:r>
            <a:r>
              <a:rPr lang="en-US" altLang="en-US" dirty="0"/>
              <a:t>E</a:t>
            </a:r>
            <a:r>
              <a:rPr lang="en-US" altLang="en-US" baseline="-25000" dirty="0"/>
              <a:t>1</a:t>
            </a:r>
            <a:r>
              <a:rPr lang="en-US" altLang="en-US" dirty="0"/>
              <a:t> </a:t>
            </a:r>
            <a:r>
              <a:rPr lang="en-IN" altLang="en-US" dirty="0"/>
              <a:t>⨝</a:t>
            </a:r>
            <a:r>
              <a:rPr lang="en-US" altLang="en-US" i="1" dirty="0"/>
              <a:t> </a:t>
            </a:r>
            <a:r>
              <a:rPr lang="en-US" altLang="en-US" baseline="-25000" dirty="0">
                <a:sym typeface="Symbol" panose="05050102010706020507" pitchFamily="18" charset="2"/>
              </a:rPr>
              <a:t></a:t>
            </a:r>
            <a:r>
              <a:rPr lang="en-US" altLang="en-US" dirty="0"/>
              <a:t> E</a:t>
            </a:r>
            <a:r>
              <a:rPr lang="en-US" altLang="en-US" baseline="-25000" dirty="0"/>
              <a:t>2</a:t>
            </a:r>
            <a:endParaRPr lang="en-US" altLang="en-US" baseline="-25000" dirty="0">
              <a:sym typeface="Symbol" panose="05050102010706020507" pitchFamily="18" charset="2"/>
            </a:endParaRPr>
          </a:p>
          <a:p>
            <a:pPr marL="600075" lvl="1" indent="-257175">
              <a:buFont typeface="Monotype Sorts" pitchFamily="-65" charset="2"/>
              <a:buAutoNum type="alphaLcPeriod"/>
            </a:pPr>
            <a:r>
              <a:rPr lang="en-US" altLang="en-US" dirty="0">
                <a:sym typeface="Symbol" panose="05050102010706020507" pitchFamily="18" charset="2"/>
              </a:rPr>
              <a:t> </a:t>
            </a:r>
            <a:r>
              <a:rPr lang="el-GR" dirty="0"/>
              <a:t>σ</a:t>
            </a:r>
            <a:r>
              <a:rPr lang="en-US" altLang="en-US" baseline="-25000" dirty="0">
                <a:sym typeface="Symbol" panose="05050102010706020507" pitchFamily="18" charset="2"/>
              </a:rPr>
              <a:t> </a:t>
            </a:r>
            <a:r>
              <a:rPr lang="en-US" altLang="en-US" baseline="-46000" dirty="0">
                <a:sym typeface="Greek Symbols" pitchFamily="18" charset="2"/>
              </a:rPr>
              <a:t>1 </a:t>
            </a:r>
            <a:r>
              <a:rPr lang="en-US" altLang="en-US" dirty="0"/>
              <a:t>(E</a:t>
            </a:r>
            <a:r>
              <a:rPr lang="en-US" altLang="en-US" baseline="-25000" dirty="0"/>
              <a:t>1</a:t>
            </a:r>
            <a:r>
              <a:rPr lang="en-US" altLang="en-US" dirty="0"/>
              <a:t> </a:t>
            </a:r>
            <a:r>
              <a:rPr lang="en-IN" altLang="en-US" dirty="0"/>
              <a:t>⨝</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t> E</a:t>
            </a:r>
            <a:r>
              <a:rPr lang="en-US" altLang="en-US" baseline="-25000" dirty="0"/>
              <a:t>2</a:t>
            </a:r>
            <a:r>
              <a:rPr lang="en-US" altLang="en-US" dirty="0"/>
              <a:t>)</a:t>
            </a:r>
            <a:r>
              <a:rPr lang="en-US" altLang="en-US" baseline="-25000" dirty="0"/>
              <a:t>     </a:t>
            </a:r>
            <a:r>
              <a:rPr lang="en-IN" dirty="0"/>
              <a:t>≡    </a:t>
            </a:r>
            <a:r>
              <a:rPr lang="en-US" altLang="en-US" dirty="0"/>
              <a:t>E</a:t>
            </a:r>
            <a:r>
              <a:rPr lang="en-US" altLang="en-US" baseline="-25000" dirty="0"/>
              <a:t>1</a:t>
            </a:r>
            <a:r>
              <a:rPr lang="en-US" altLang="en-US" dirty="0"/>
              <a:t> </a:t>
            </a:r>
            <a:r>
              <a:rPr lang="en-IN" altLang="en-US" dirty="0"/>
              <a:t>⨝</a:t>
            </a:r>
            <a:r>
              <a:rPr lang="en-US" altLang="en-US" i="1" dirty="0"/>
              <a:t> </a:t>
            </a:r>
            <a:r>
              <a:rPr lang="en-US" altLang="en-US" baseline="-25000" dirty="0">
                <a:sym typeface="Symbol" panose="05050102010706020507" pitchFamily="18" charset="2"/>
              </a:rPr>
              <a:t></a:t>
            </a:r>
            <a:r>
              <a:rPr lang="en-US" altLang="en-US" baseline="-46000" dirty="0">
                <a:sym typeface="Greek Symbols" pitchFamily="18" charset="2"/>
              </a:rPr>
              <a:t>1</a:t>
            </a:r>
            <a:r>
              <a:rPr lang="en-IN" baseline="-25000" dirty="0"/>
              <a:t>∧</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t> E</a:t>
            </a:r>
            <a:r>
              <a:rPr lang="en-US" altLang="en-US" baseline="-25000" dirty="0"/>
              <a:t>2</a:t>
            </a:r>
            <a:endParaRPr lang="en-US" altLang="en-US" dirty="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0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C3E16-179B-E2CF-58D7-E35B89467CDA}"/>
              </a:ext>
            </a:extLst>
          </p:cNvPr>
          <p:cNvSpPr>
            <a:spLocks noGrp="1"/>
          </p:cNvSpPr>
          <p:nvPr>
            <p:ph type="title"/>
          </p:nvPr>
        </p:nvSpPr>
        <p:spPr/>
        <p:txBody>
          <a:bodyPr/>
          <a:lstStyle/>
          <a:p>
            <a:r>
              <a:rPr lang="en-US" dirty="0"/>
              <a:t>Lahman Baseball Database</a:t>
            </a:r>
          </a:p>
        </p:txBody>
      </p:sp>
      <p:pic>
        <p:nvPicPr>
          <p:cNvPr id="6" name="Picture 5">
            <a:extLst>
              <a:ext uri="{FF2B5EF4-FFF2-40B4-BE49-F238E27FC236}">
                <a16:creationId xmlns:a16="http://schemas.microsoft.com/office/drawing/2014/main" id="{04E27CF4-3F12-922B-FF05-4671ACA507FD}"/>
              </a:ext>
            </a:extLst>
          </p:cNvPr>
          <p:cNvPicPr>
            <a:picLocks noChangeAspect="1"/>
          </p:cNvPicPr>
          <p:nvPr/>
        </p:nvPicPr>
        <p:blipFill>
          <a:blip r:embed="rId2"/>
          <a:stretch>
            <a:fillRect/>
          </a:stretch>
        </p:blipFill>
        <p:spPr>
          <a:xfrm>
            <a:off x="685800" y="458849"/>
            <a:ext cx="6636608" cy="4170301"/>
          </a:xfrm>
          <a:prstGeom prst="rect">
            <a:avLst/>
          </a:prstGeom>
        </p:spPr>
      </p:pic>
    </p:spTree>
    <p:extLst>
      <p:ext uri="{BB962C8B-B14F-4D97-AF65-F5344CB8AC3E}">
        <p14:creationId xmlns:p14="http://schemas.microsoft.com/office/powerpoint/2010/main" val="963713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EDD464-E2DF-7C22-2E75-B38DCFF6D36C}"/>
              </a:ext>
            </a:extLst>
          </p:cNvPr>
          <p:cNvSpPr>
            <a:spLocks noGrp="1"/>
          </p:cNvSpPr>
          <p:nvPr>
            <p:ph idx="1"/>
          </p:nvPr>
        </p:nvSpPr>
        <p:spPr/>
        <p:txBody>
          <a:bodyPr/>
          <a:lstStyle/>
          <a:p>
            <a:r>
              <a:rPr lang="el-GR" sz="1600" dirty="0"/>
              <a:t>σ</a:t>
            </a:r>
            <a:r>
              <a:rPr lang="en-US" altLang="en-US" sz="1600" baseline="-25000" dirty="0">
                <a:sym typeface="Symbol" panose="05050102010706020507" pitchFamily="18" charset="2"/>
              </a:rPr>
              <a:t></a:t>
            </a:r>
            <a:r>
              <a:rPr lang="en-US" altLang="en-US" sz="1600" baseline="-46000" dirty="0">
                <a:sym typeface="Greek Symbols" pitchFamily="18" charset="2"/>
              </a:rPr>
              <a:t>1 </a:t>
            </a:r>
            <a:r>
              <a:rPr lang="en-US" altLang="en-US" sz="1600" baseline="-25000" dirty="0">
                <a:sym typeface="Symbol" panose="05050102010706020507" pitchFamily="18" charset="2"/>
              </a:rPr>
              <a:t> </a:t>
            </a:r>
            <a:r>
              <a:rPr lang="en-US" altLang="en-US" sz="1600" i="1" baseline="-46000" dirty="0">
                <a:sym typeface="Greek Symbols" pitchFamily="18" charset="2"/>
              </a:rPr>
              <a:t>2 </a:t>
            </a:r>
            <a:r>
              <a:rPr lang="en-US" altLang="en-US" sz="1600" dirty="0"/>
              <a:t>(E) </a:t>
            </a:r>
            <a:r>
              <a:rPr lang="en-US" altLang="en-US" sz="1600" baseline="-25000" dirty="0"/>
              <a:t>    </a:t>
            </a:r>
            <a:r>
              <a:rPr lang="en-IN" sz="1600" dirty="0"/>
              <a:t>≡  </a:t>
            </a:r>
            <a:r>
              <a:rPr lang="el-GR" sz="1600" dirty="0"/>
              <a:t>σ</a:t>
            </a:r>
            <a:r>
              <a:rPr lang="en-US" altLang="en-US" sz="1600" baseline="-25000" dirty="0">
                <a:sym typeface="Symbol" panose="05050102010706020507" pitchFamily="18" charset="2"/>
              </a:rPr>
              <a:t></a:t>
            </a:r>
            <a:r>
              <a:rPr lang="en-US" altLang="en-US" sz="1600" baseline="-46000" dirty="0">
                <a:sym typeface="Greek Symbols" pitchFamily="18" charset="2"/>
              </a:rPr>
              <a:t>1</a:t>
            </a:r>
            <a:r>
              <a:rPr lang="en-US" altLang="en-US" sz="1600" baseline="-25000" dirty="0">
                <a:sym typeface="Symbol" panose="05050102010706020507" pitchFamily="18" charset="2"/>
              </a:rPr>
              <a:t> </a:t>
            </a:r>
            <a:r>
              <a:rPr lang="en-IN" sz="1600" dirty="0"/>
              <a:t>(</a:t>
            </a:r>
            <a:r>
              <a:rPr lang="el-GR" sz="1600" dirty="0"/>
              <a:t>σ</a:t>
            </a:r>
            <a:r>
              <a:rPr lang="en-US" altLang="en-US" sz="1600" baseline="-25000" dirty="0">
                <a:sym typeface="Symbol" panose="05050102010706020507" pitchFamily="18" charset="2"/>
              </a:rPr>
              <a:t></a:t>
            </a:r>
            <a:r>
              <a:rPr lang="en-US" altLang="en-US" sz="1600" i="1" baseline="-46000" dirty="0">
                <a:sym typeface="Greek Symbols" pitchFamily="18" charset="2"/>
              </a:rPr>
              <a:t>2 </a:t>
            </a:r>
            <a:r>
              <a:rPr lang="en-US" altLang="en-US" sz="1600" dirty="0"/>
              <a:t>(E)) – </a:t>
            </a:r>
          </a:p>
          <a:p>
            <a:pPr lvl="1"/>
            <a:r>
              <a:rPr lang="en-US" altLang="en-US" sz="1400" dirty="0"/>
              <a:t>What is going on here? </a:t>
            </a:r>
          </a:p>
          <a:p>
            <a:pPr lvl="1"/>
            <a:r>
              <a:rPr lang="en-US" altLang="en-US" sz="1400" dirty="0"/>
              <a:t>Why wouldn’t we just go through the table with one scan?</a:t>
            </a:r>
          </a:p>
          <a:p>
            <a:r>
              <a:rPr lang="en-US" sz="1600" dirty="0"/>
              <a:t>Consider Lahman’s Baseball Database</a:t>
            </a:r>
          </a:p>
          <a:p>
            <a:pPr lvl="1"/>
            <a:r>
              <a:rPr lang="en-US" sz="1400" dirty="0"/>
              <a:t>select * from people where throws="L" and </a:t>
            </a:r>
            <a:r>
              <a:rPr lang="en-US" sz="1400" dirty="0" err="1"/>
              <a:t>nameLast</a:t>
            </a:r>
            <a:r>
              <a:rPr lang="en-US" sz="1400" dirty="0"/>
              <a:t>="Williams";</a:t>
            </a:r>
          </a:p>
          <a:p>
            <a:pPr lvl="1"/>
            <a:r>
              <a:rPr lang="en-US" sz="1400" dirty="0"/>
              <a:t>people has about 20K rows </a:t>
            </a:r>
            <a:r>
              <a:rPr lang="en-US" sz="1400" dirty="0">
                <a:sym typeface="Wingdings" pitchFamily="2" charset="2"/>
              </a:rPr>
              <a:t> a simple scan cost is O(20K)</a:t>
            </a:r>
          </a:p>
          <a:p>
            <a:pPr lvl="1"/>
            <a:r>
              <a:rPr lang="en-US" sz="1400" dirty="0">
                <a:sym typeface="Wingdings" pitchFamily="2" charset="2"/>
              </a:rPr>
              <a:t>Assume there is an index on throws and an index on </a:t>
            </a:r>
            <a:r>
              <a:rPr lang="en-US" sz="1400" dirty="0" err="1">
                <a:sym typeface="Wingdings" pitchFamily="2" charset="2"/>
              </a:rPr>
              <a:t>nameLast</a:t>
            </a:r>
            <a:r>
              <a:rPr lang="en-US" sz="1400" dirty="0">
                <a:sym typeface="Wingdings" pitchFamily="2" charset="2"/>
              </a:rPr>
              <a:t>.</a:t>
            </a:r>
          </a:p>
          <a:p>
            <a:pPr lvl="1"/>
            <a:r>
              <a:rPr lang="en-US" sz="1400" dirty="0">
                <a:sym typeface="Wingdings" pitchFamily="2" charset="2"/>
              </a:rPr>
              <a:t>The engine could first use the index to get matching rows producing a smaller table,</a:t>
            </a:r>
            <a:br>
              <a:rPr lang="en-US" sz="1400" dirty="0">
                <a:sym typeface="Wingdings" pitchFamily="2" charset="2"/>
              </a:rPr>
            </a:br>
            <a:r>
              <a:rPr lang="en-US" sz="1400" dirty="0">
                <a:sym typeface="Wingdings" pitchFamily="2" charset="2"/>
              </a:rPr>
              <a:t>and then scan the smaller result set. But which index?</a:t>
            </a:r>
          </a:p>
          <a:p>
            <a:pPr lvl="1"/>
            <a:r>
              <a:rPr lang="en-US" sz="1400" i="1" dirty="0">
                <a:sym typeface="Wingdings" pitchFamily="2" charset="2"/>
              </a:rPr>
              <a:t>Most Selective Index</a:t>
            </a:r>
          </a:p>
          <a:p>
            <a:pPr lvl="2"/>
            <a:endParaRPr lang="en-US" sz="1200" i="1" dirty="0">
              <a:sym typeface="Wingdings" pitchFamily="2" charset="2"/>
            </a:endParaRPr>
          </a:p>
          <a:p>
            <a:pPr lvl="1"/>
            <a:endParaRPr lang="en-US" sz="1400" dirty="0"/>
          </a:p>
        </p:txBody>
      </p:sp>
      <p:sp>
        <p:nvSpPr>
          <p:cNvPr id="3" name="Title 2">
            <a:extLst>
              <a:ext uri="{FF2B5EF4-FFF2-40B4-BE49-F238E27FC236}">
                <a16:creationId xmlns:a16="http://schemas.microsoft.com/office/drawing/2014/main" id="{6DA0BA81-00DC-6840-4B01-9CDD8DE6A3A2}"/>
              </a:ext>
            </a:extLst>
          </p:cNvPr>
          <p:cNvSpPr>
            <a:spLocks noGrp="1"/>
          </p:cNvSpPr>
          <p:nvPr>
            <p:ph type="title"/>
          </p:nvPr>
        </p:nvSpPr>
        <p:spPr/>
        <p:txBody>
          <a:bodyPr/>
          <a:lstStyle/>
          <a:p>
            <a:r>
              <a:rPr lang="en-US" dirty="0"/>
              <a:t>Explanation</a:t>
            </a:r>
          </a:p>
        </p:txBody>
      </p:sp>
      <p:sp>
        <p:nvSpPr>
          <p:cNvPr id="7" name="TextBox 6">
            <a:extLst>
              <a:ext uri="{FF2B5EF4-FFF2-40B4-BE49-F238E27FC236}">
                <a16:creationId xmlns:a16="http://schemas.microsoft.com/office/drawing/2014/main" id="{66CF8809-8289-E273-12D1-BA7E8E06FA8B}"/>
              </a:ext>
            </a:extLst>
          </p:cNvPr>
          <p:cNvSpPr txBox="1"/>
          <p:nvPr/>
        </p:nvSpPr>
        <p:spPr>
          <a:xfrm>
            <a:off x="1447800" y="3205362"/>
            <a:ext cx="6335180" cy="1015663"/>
          </a:xfrm>
          <a:prstGeom prst="rect">
            <a:avLst/>
          </a:prstGeom>
          <a:noFill/>
        </p:spPr>
        <p:txBody>
          <a:bodyPr wrap="square">
            <a:spAutoFit/>
          </a:bodyPr>
          <a:lstStyle/>
          <a:p>
            <a:r>
              <a:rPr lang="en-US" sz="1200" dirty="0">
                <a:solidFill>
                  <a:srgbClr val="0033B3"/>
                </a:solidFill>
                <a:effectLst/>
              </a:rPr>
              <a:t>select </a:t>
            </a:r>
            <a:r>
              <a:rPr lang="en-US" sz="1200" i="1" dirty="0">
                <a:solidFill>
                  <a:srgbClr val="00627A"/>
                </a:solidFill>
                <a:effectLst/>
              </a:rPr>
              <a:t>count</a:t>
            </a:r>
            <a:r>
              <a:rPr lang="en-US" sz="1200" dirty="0">
                <a:solidFill>
                  <a:srgbClr val="080808"/>
                </a:solidFill>
                <a:effectLst/>
              </a:rPr>
              <a:t>(</a:t>
            </a:r>
            <a:r>
              <a:rPr lang="en-US" sz="1200" i="1" dirty="0">
                <a:solidFill>
                  <a:srgbClr val="080808"/>
                </a:solidFill>
                <a:effectLst/>
              </a:rPr>
              <a:t>*</a:t>
            </a:r>
            <a:r>
              <a:rPr lang="en-US" sz="1200" dirty="0">
                <a:solidFill>
                  <a:srgbClr val="080808"/>
                </a:solidFill>
                <a:effectLst/>
              </a:rPr>
              <a:t>) </a:t>
            </a:r>
            <a:r>
              <a:rPr lang="en-US" sz="1200" dirty="0">
                <a:solidFill>
                  <a:srgbClr val="0033B3"/>
                </a:solidFill>
                <a:effectLst/>
              </a:rPr>
              <a:t>as </a:t>
            </a:r>
            <a:r>
              <a:rPr lang="en-US" sz="1200" dirty="0" err="1">
                <a:solidFill>
                  <a:srgbClr val="000000"/>
                </a:solidFill>
                <a:effectLst/>
              </a:rPr>
              <a:t>no_of_rows</a:t>
            </a:r>
            <a:r>
              <a:rPr lang="en-US" sz="1200" dirty="0">
                <a:solidFill>
                  <a:srgbClr val="080808"/>
                </a:solidFill>
                <a:effectLst/>
              </a:rPr>
              <a:t>, </a:t>
            </a:r>
            <a:r>
              <a:rPr lang="en-US" sz="1200" i="1" dirty="0">
                <a:solidFill>
                  <a:srgbClr val="00627A"/>
                </a:solidFill>
                <a:effectLst/>
              </a:rPr>
              <a:t>count</a:t>
            </a:r>
            <a:r>
              <a:rPr lang="en-US" sz="1200" dirty="0">
                <a:solidFill>
                  <a:srgbClr val="080808"/>
                </a:solidFill>
                <a:effectLst/>
              </a:rPr>
              <a:t>(</a:t>
            </a:r>
            <a:r>
              <a:rPr lang="en-US" sz="1200" dirty="0">
                <a:solidFill>
                  <a:srgbClr val="0033B3"/>
                </a:solidFill>
                <a:effectLst/>
              </a:rPr>
              <a:t>distinct </a:t>
            </a:r>
            <a:r>
              <a:rPr lang="en-US" sz="1200" dirty="0" err="1">
                <a:solidFill>
                  <a:srgbClr val="871094"/>
                </a:solidFill>
                <a:effectLst/>
              </a:rPr>
              <a:t>nameLast</a:t>
            </a:r>
            <a:r>
              <a:rPr lang="en-US" sz="1200" dirty="0">
                <a:solidFill>
                  <a:srgbClr val="080808"/>
                </a:solidFill>
                <a:effectLst/>
              </a:rPr>
              <a:t>) </a:t>
            </a:r>
            <a:r>
              <a:rPr lang="en-US" sz="1200" dirty="0">
                <a:solidFill>
                  <a:srgbClr val="0033B3"/>
                </a:solidFill>
                <a:effectLst/>
              </a:rPr>
              <a:t>as </a:t>
            </a:r>
            <a:r>
              <a:rPr lang="en-US" sz="1200" dirty="0" err="1">
                <a:solidFill>
                  <a:srgbClr val="000000"/>
                </a:solidFill>
                <a:effectLst/>
              </a:rPr>
              <a:t>nameLastValue</a:t>
            </a:r>
            <a:r>
              <a:rPr lang="en-US" sz="1200" dirty="0">
                <a:solidFill>
                  <a:srgbClr val="080808"/>
                </a:solidFill>
                <a:effectLst/>
              </a:rPr>
              <a:t>,</a:t>
            </a:r>
            <a:br>
              <a:rPr lang="en-US" sz="1200" dirty="0">
                <a:solidFill>
                  <a:srgbClr val="080808"/>
                </a:solidFill>
                <a:effectLst/>
              </a:rPr>
            </a:br>
            <a:r>
              <a:rPr lang="en-US" sz="1200" dirty="0">
                <a:solidFill>
                  <a:srgbClr val="080808"/>
                </a:solidFill>
                <a:effectLst/>
              </a:rPr>
              <a:t>       </a:t>
            </a:r>
            <a:r>
              <a:rPr lang="en-US" sz="1200" i="1" dirty="0">
                <a:solidFill>
                  <a:srgbClr val="00627A"/>
                </a:solidFill>
                <a:effectLst/>
              </a:rPr>
              <a:t>count</a:t>
            </a:r>
            <a:r>
              <a:rPr lang="en-US" sz="1200" dirty="0">
                <a:solidFill>
                  <a:srgbClr val="080808"/>
                </a:solidFill>
                <a:effectLst/>
              </a:rPr>
              <a:t>(</a:t>
            </a:r>
            <a:r>
              <a:rPr lang="en-US" sz="1200" dirty="0">
                <a:solidFill>
                  <a:srgbClr val="0033B3"/>
                </a:solidFill>
                <a:effectLst/>
              </a:rPr>
              <a:t>distinct </a:t>
            </a:r>
            <a:r>
              <a:rPr lang="en-US" sz="1200" dirty="0">
                <a:solidFill>
                  <a:srgbClr val="871094"/>
                </a:solidFill>
                <a:effectLst/>
              </a:rPr>
              <a:t>throws</a:t>
            </a:r>
            <a:r>
              <a:rPr lang="en-US" sz="1200" dirty="0">
                <a:solidFill>
                  <a:srgbClr val="080808"/>
                </a:solidFill>
                <a:effectLst/>
              </a:rPr>
              <a:t>) </a:t>
            </a:r>
            <a:r>
              <a:rPr lang="en-US" sz="1200" dirty="0">
                <a:solidFill>
                  <a:srgbClr val="0033B3"/>
                </a:solidFill>
                <a:effectLst/>
              </a:rPr>
              <a:t>as </a:t>
            </a:r>
            <a:r>
              <a:rPr lang="en-US" sz="1200" dirty="0" err="1">
                <a:solidFill>
                  <a:srgbClr val="000000"/>
                </a:solidFill>
                <a:effectLst/>
              </a:rPr>
              <a:t>throwsValues</a:t>
            </a:r>
            <a:r>
              <a:rPr lang="en-US" sz="1200" dirty="0">
                <a:solidFill>
                  <a:srgbClr val="080808"/>
                </a:solidFill>
                <a:effectLst/>
              </a:rPr>
              <a:t>,</a:t>
            </a:r>
            <a:br>
              <a:rPr lang="en-US" sz="1200" dirty="0">
                <a:solidFill>
                  <a:srgbClr val="080808"/>
                </a:solidFill>
                <a:effectLst/>
              </a:rPr>
            </a:br>
            <a:r>
              <a:rPr lang="en-US" sz="1200" dirty="0">
                <a:solidFill>
                  <a:srgbClr val="080808"/>
                </a:solidFill>
                <a:effectLst/>
              </a:rPr>
              <a:t>       </a:t>
            </a:r>
            <a:r>
              <a:rPr lang="en-US" sz="1200" i="1" dirty="0">
                <a:solidFill>
                  <a:srgbClr val="00627A"/>
                </a:solidFill>
                <a:effectLst/>
              </a:rPr>
              <a:t>count</a:t>
            </a:r>
            <a:r>
              <a:rPr lang="en-US" sz="1200" dirty="0">
                <a:solidFill>
                  <a:srgbClr val="080808"/>
                </a:solidFill>
                <a:effectLst/>
              </a:rPr>
              <a:t>(</a:t>
            </a:r>
            <a:r>
              <a:rPr lang="en-US" sz="1200" i="1" dirty="0">
                <a:solidFill>
                  <a:srgbClr val="080808"/>
                </a:solidFill>
                <a:effectLst/>
              </a:rPr>
              <a:t>*</a:t>
            </a:r>
            <a:r>
              <a:rPr lang="en-US" sz="1200" dirty="0">
                <a:solidFill>
                  <a:srgbClr val="080808"/>
                </a:solidFill>
                <a:effectLst/>
              </a:rPr>
              <a:t>)/</a:t>
            </a:r>
            <a:r>
              <a:rPr lang="en-US" sz="1200" i="1" dirty="0">
                <a:solidFill>
                  <a:srgbClr val="00627A"/>
                </a:solidFill>
                <a:effectLst/>
              </a:rPr>
              <a:t>count</a:t>
            </a:r>
            <a:r>
              <a:rPr lang="en-US" sz="1200" dirty="0">
                <a:solidFill>
                  <a:srgbClr val="080808"/>
                </a:solidFill>
                <a:effectLst/>
              </a:rPr>
              <a:t>(</a:t>
            </a:r>
            <a:r>
              <a:rPr lang="en-US" sz="1200" dirty="0">
                <a:solidFill>
                  <a:srgbClr val="0033B3"/>
                </a:solidFill>
                <a:effectLst/>
              </a:rPr>
              <a:t>distinct </a:t>
            </a:r>
            <a:r>
              <a:rPr lang="en-US" sz="1200" dirty="0" err="1">
                <a:solidFill>
                  <a:srgbClr val="871094"/>
                </a:solidFill>
                <a:effectLst/>
              </a:rPr>
              <a:t>nameLast</a:t>
            </a:r>
            <a:r>
              <a:rPr lang="en-US" sz="1200" dirty="0">
                <a:solidFill>
                  <a:srgbClr val="080808"/>
                </a:solidFill>
                <a:effectLst/>
              </a:rPr>
              <a:t>) </a:t>
            </a:r>
            <a:r>
              <a:rPr lang="en-US" sz="1200" dirty="0">
                <a:solidFill>
                  <a:srgbClr val="0033B3"/>
                </a:solidFill>
                <a:effectLst/>
              </a:rPr>
              <a:t>as </a:t>
            </a:r>
            <a:r>
              <a:rPr lang="en-US" sz="1200" dirty="0" err="1">
                <a:solidFill>
                  <a:srgbClr val="000000"/>
                </a:solidFill>
                <a:effectLst/>
              </a:rPr>
              <a:t>nameLastSelectivity</a:t>
            </a:r>
            <a:r>
              <a:rPr lang="en-US" sz="1200" dirty="0">
                <a:solidFill>
                  <a:srgbClr val="080808"/>
                </a:solidFill>
                <a:effectLst/>
              </a:rPr>
              <a:t>,</a:t>
            </a:r>
            <a:br>
              <a:rPr lang="en-US" sz="1200" dirty="0">
                <a:solidFill>
                  <a:srgbClr val="080808"/>
                </a:solidFill>
                <a:effectLst/>
              </a:rPr>
            </a:br>
            <a:r>
              <a:rPr lang="en-US" sz="1200" dirty="0">
                <a:solidFill>
                  <a:srgbClr val="080808"/>
                </a:solidFill>
                <a:effectLst/>
              </a:rPr>
              <a:t>       </a:t>
            </a:r>
            <a:r>
              <a:rPr lang="en-US" sz="1200" i="1" dirty="0">
                <a:solidFill>
                  <a:srgbClr val="00627A"/>
                </a:solidFill>
                <a:effectLst/>
              </a:rPr>
              <a:t>count</a:t>
            </a:r>
            <a:r>
              <a:rPr lang="en-US" sz="1200" dirty="0">
                <a:solidFill>
                  <a:srgbClr val="080808"/>
                </a:solidFill>
                <a:effectLst/>
              </a:rPr>
              <a:t>(</a:t>
            </a:r>
            <a:r>
              <a:rPr lang="en-US" sz="1200" i="1" dirty="0">
                <a:solidFill>
                  <a:srgbClr val="080808"/>
                </a:solidFill>
                <a:effectLst/>
              </a:rPr>
              <a:t>*</a:t>
            </a:r>
            <a:r>
              <a:rPr lang="en-US" sz="1200" dirty="0">
                <a:solidFill>
                  <a:srgbClr val="080808"/>
                </a:solidFill>
                <a:effectLst/>
              </a:rPr>
              <a:t>)/</a:t>
            </a:r>
            <a:r>
              <a:rPr lang="en-US" sz="1200" i="1" dirty="0">
                <a:solidFill>
                  <a:srgbClr val="00627A"/>
                </a:solidFill>
                <a:effectLst/>
              </a:rPr>
              <a:t>count</a:t>
            </a:r>
            <a:r>
              <a:rPr lang="en-US" sz="1200" dirty="0">
                <a:solidFill>
                  <a:srgbClr val="080808"/>
                </a:solidFill>
                <a:effectLst/>
              </a:rPr>
              <a:t>(</a:t>
            </a:r>
            <a:r>
              <a:rPr lang="en-US" sz="1200" dirty="0">
                <a:solidFill>
                  <a:srgbClr val="0033B3"/>
                </a:solidFill>
                <a:effectLst/>
              </a:rPr>
              <a:t>distinct </a:t>
            </a:r>
            <a:r>
              <a:rPr lang="en-US" sz="1200" dirty="0">
                <a:solidFill>
                  <a:srgbClr val="871094"/>
                </a:solidFill>
                <a:effectLst/>
              </a:rPr>
              <a:t>throws</a:t>
            </a:r>
            <a:r>
              <a:rPr lang="en-US" sz="1200" dirty="0">
                <a:solidFill>
                  <a:srgbClr val="080808"/>
                </a:solidFill>
                <a:effectLst/>
              </a:rPr>
              <a:t>) </a:t>
            </a:r>
            <a:r>
              <a:rPr lang="en-US" sz="1200" dirty="0">
                <a:solidFill>
                  <a:srgbClr val="0033B3"/>
                </a:solidFill>
                <a:effectLst/>
              </a:rPr>
              <a:t>as </a:t>
            </a:r>
            <a:r>
              <a:rPr lang="en-US" sz="1200" dirty="0" err="1">
                <a:solidFill>
                  <a:srgbClr val="000000"/>
                </a:solidFill>
                <a:effectLst/>
              </a:rPr>
              <a:t>throwsSelectivity</a:t>
            </a:r>
            <a:br>
              <a:rPr lang="en-US" sz="1200" dirty="0">
                <a:solidFill>
                  <a:srgbClr val="000000"/>
                </a:solidFill>
                <a:effectLst/>
              </a:rPr>
            </a:br>
            <a:r>
              <a:rPr lang="en-US" sz="1200" dirty="0">
                <a:solidFill>
                  <a:srgbClr val="0033B3"/>
                </a:solidFill>
                <a:effectLst/>
              </a:rPr>
              <a:t>from </a:t>
            </a:r>
            <a:r>
              <a:rPr lang="en-US" sz="1200" dirty="0">
                <a:solidFill>
                  <a:srgbClr val="000000"/>
                </a:solidFill>
                <a:effectLst/>
              </a:rPr>
              <a:t>people</a:t>
            </a:r>
            <a:r>
              <a:rPr lang="en-US" sz="1200" dirty="0">
                <a:solidFill>
                  <a:srgbClr val="080808"/>
                </a:solidFill>
                <a:effectLst/>
              </a:rPr>
              <a:t>;</a:t>
            </a:r>
          </a:p>
        </p:txBody>
      </p:sp>
      <p:pic>
        <p:nvPicPr>
          <p:cNvPr id="8" name="Picture 7">
            <a:extLst>
              <a:ext uri="{FF2B5EF4-FFF2-40B4-BE49-F238E27FC236}">
                <a16:creationId xmlns:a16="http://schemas.microsoft.com/office/drawing/2014/main" id="{D129EF1A-35A4-46B0-2C94-21FC9363F4B0}"/>
              </a:ext>
            </a:extLst>
          </p:cNvPr>
          <p:cNvPicPr>
            <a:picLocks noChangeAspect="1"/>
          </p:cNvPicPr>
          <p:nvPr/>
        </p:nvPicPr>
        <p:blipFill>
          <a:blip r:embed="rId2"/>
          <a:stretch>
            <a:fillRect/>
          </a:stretch>
        </p:blipFill>
        <p:spPr>
          <a:xfrm>
            <a:off x="185485" y="4221025"/>
            <a:ext cx="7772400" cy="446751"/>
          </a:xfrm>
          <a:prstGeom prst="rect">
            <a:avLst/>
          </a:prstGeom>
        </p:spPr>
      </p:pic>
    </p:spTree>
    <p:extLst>
      <p:ext uri="{BB962C8B-B14F-4D97-AF65-F5344CB8AC3E}">
        <p14:creationId xmlns:p14="http://schemas.microsoft.com/office/powerpoint/2010/main" val="1989680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a:extLst>
              <a:ext uri="{FF2B5EF4-FFF2-40B4-BE49-F238E27FC236}">
                <a16:creationId xmlns:a16="http://schemas.microsoft.com/office/drawing/2014/main" id="{8091ABB1-6B13-4524-B9B6-6B007212FB7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59427" name="Rectangle 3">
            <a:extLst>
              <a:ext uri="{FF2B5EF4-FFF2-40B4-BE49-F238E27FC236}">
                <a16:creationId xmlns:a16="http://schemas.microsoft.com/office/drawing/2014/main" id="{96C4720A-18C3-455E-B064-C93B8601E27B}"/>
              </a:ext>
            </a:extLst>
          </p:cNvPr>
          <p:cNvSpPr>
            <a:spLocks noGrp="1" noChangeArrowheads="1"/>
          </p:cNvSpPr>
          <p:nvPr>
            <p:ph idx="1"/>
          </p:nvPr>
        </p:nvSpPr>
        <p:spPr>
          <a:xfrm>
            <a:off x="1662764" y="826873"/>
            <a:ext cx="5601904" cy="4025979"/>
          </a:xfrm>
        </p:spPr>
        <p:txBody>
          <a:bodyPr/>
          <a:lstStyle/>
          <a:p>
            <a:pPr marL="0" indent="0">
              <a:buNone/>
              <a:tabLst>
                <a:tab pos="2532460" algn="ctr"/>
              </a:tabLst>
            </a:pPr>
            <a:r>
              <a:rPr lang="en-US" altLang="en-US" dirty="0"/>
              <a:t>5.  Theta-join operations (and natural joins) are commutative.</a:t>
            </a:r>
            <a:br>
              <a:rPr lang="en-US" altLang="en-US" dirty="0"/>
            </a:br>
            <a:br>
              <a:rPr lang="en-US" altLang="en-US" dirty="0"/>
            </a:br>
            <a:r>
              <a:rPr lang="en-US" altLang="en-US" dirty="0"/>
              <a:t>	          </a:t>
            </a:r>
            <a:r>
              <a:rPr lang="en-US" altLang="en-US" i="1" dirty="0"/>
              <a:t>E</a:t>
            </a:r>
            <a:r>
              <a:rPr lang="en-US" altLang="en-US" baseline="-25000" dirty="0"/>
              <a:t>1</a:t>
            </a:r>
            <a:r>
              <a:rPr lang="en-IN" altLang="en-US" dirty="0"/>
              <a:t> ⨝</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dirty="0"/>
              <a:t>≡    </a:t>
            </a:r>
            <a:r>
              <a:rPr lang="en-US" altLang="en-US" i="1" dirty="0"/>
              <a:t>E</a:t>
            </a:r>
            <a:r>
              <a:rPr lang="en-US" altLang="en-US" baseline="-25000" dirty="0"/>
              <a:t>2</a:t>
            </a:r>
            <a:r>
              <a:rPr lang="en-IN" altLang="en-US" dirty="0"/>
              <a:t> ⨝</a:t>
            </a:r>
            <a:r>
              <a:rPr lang="en-US" altLang="en-US" dirty="0"/>
              <a:t> </a:t>
            </a:r>
            <a:r>
              <a:rPr lang="en-US" altLang="en-US" i="1" dirty="0"/>
              <a:t>E</a:t>
            </a:r>
            <a:r>
              <a:rPr lang="en-US" altLang="en-US" baseline="-25000" dirty="0"/>
              <a:t>1</a:t>
            </a:r>
            <a:br>
              <a:rPr lang="en-US" altLang="en-US" dirty="0"/>
            </a:br>
            <a:endParaRPr lang="en-US" altLang="en-US" baseline="-25000" dirty="0">
              <a:sym typeface="Greek Symbols" pitchFamily="18" charset="2"/>
            </a:endParaRPr>
          </a:p>
          <a:p>
            <a:pPr>
              <a:buNone/>
              <a:tabLst>
                <a:tab pos="2532460" algn="ctr"/>
              </a:tabLst>
            </a:pPr>
            <a:r>
              <a:rPr lang="en-US" altLang="en-US" dirty="0">
                <a:sym typeface="Greek Symbols" pitchFamily="18" charset="2"/>
              </a:rPr>
              <a:t>6.	(a) Natural join operations are associative:</a:t>
            </a:r>
          </a:p>
          <a:p>
            <a:pPr>
              <a:buNone/>
              <a:tabLst>
                <a:tab pos="2532460" algn="ctr"/>
              </a:tabLst>
            </a:pPr>
            <a:r>
              <a:rPr lang="en-US" altLang="en-US" dirty="0">
                <a:sym typeface="Greek Symbols" pitchFamily="18" charset="2"/>
              </a:rPr>
              <a:t>	                </a:t>
            </a:r>
            <a:r>
              <a:rPr lang="en-US" altLang="en-US" dirty="0"/>
              <a:t> </a:t>
            </a:r>
            <a:r>
              <a:rPr lang="en-US" altLang="en-US" dirty="0">
                <a:sym typeface="Greek Symbols" pitchFamily="18" charset="2"/>
              </a:rPr>
              <a:t>(</a:t>
            </a:r>
            <a:r>
              <a:rPr lang="en-US" altLang="en-US" i="1" dirty="0"/>
              <a:t>E</a:t>
            </a:r>
            <a:r>
              <a:rPr lang="en-US" altLang="en-US" baseline="-25000" dirty="0"/>
              <a:t>1</a:t>
            </a:r>
            <a:r>
              <a:rPr lang="en-IN" altLang="en-US" dirty="0"/>
              <a:t> ⨝</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altLang="en-US" dirty="0"/>
              <a:t>⨝</a:t>
            </a:r>
            <a:r>
              <a:rPr lang="en-US" altLang="en-US" baseline="-25000" dirty="0">
                <a:sym typeface="Symbol" panose="05050102010706020507" pitchFamily="18" charset="2"/>
              </a:rPr>
              <a:t> </a:t>
            </a:r>
            <a:r>
              <a:rPr lang="en-US" altLang="en-US" baseline="-46000" dirty="0">
                <a:sym typeface="Greek Symbols" pitchFamily="18" charset="2"/>
              </a:rPr>
              <a:t> </a:t>
            </a:r>
            <a:r>
              <a:rPr lang="en-US" altLang="en-US" i="1" dirty="0"/>
              <a:t>E</a:t>
            </a:r>
            <a:r>
              <a:rPr lang="en-US" altLang="en-US" i="1" baseline="-25000" dirty="0"/>
              <a:t>3</a:t>
            </a:r>
            <a:r>
              <a:rPr lang="en-US" altLang="en-US" i="1" dirty="0"/>
              <a:t>     </a:t>
            </a:r>
            <a:r>
              <a:rPr lang="en-IN" dirty="0"/>
              <a:t>≡     </a:t>
            </a:r>
            <a:r>
              <a:rPr lang="en-US" altLang="en-US" i="1" dirty="0"/>
              <a:t>E</a:t>
            </a:r>
            <a:r>
              <a:rPr lang="en-US" altLang="en-US" baseline="-25000" dirty="0"/>
              <a:t>1</a:t>
            </a:r>
            <a:r>
              <a:rPr lang="en-IN" altLang="en-US" dirty="0"/>
              <a:t> ⨝</a:t>
            </a:r>
            <a:r>
              <a:rPr lang="en-US" altLang="en-US" dirty="0"/>
              <a:t> (</a:t>
            </a:r>
            <a:r>
              <a:rPr lang="en-US" altLang="en-US" i="1" dirty="0"/>
              <a:t>E</a:t>
            </a:r>
            <a:r>
              <a:rPr lang="en-US" altLang="en-US" baseline="-25000" dirty="0"/>
              <a:t>2</a:t>
            </a:r>
            <a:r>
              <a:rPr lang="en-IN" altLang="en-US" dirty="0"/>
              <a:t> ⨝</a:t>
            </a:r>
            <a:r>
              <a:rPr lang="en-US" altLang="en-US" i="1" dirty="0"/>
              <a:t> E</a:t>
            </a:r>
            <a:r>
              <a:rPr lang="en-US" altLang="en-US" baseline="-25000" dirty="0"/>
              <a:t>3</a:t>
            </a:r>
            <a:r>
              <a:rPr lang="en-US" altLang="en-US" dirty="0"/>
              <a:t>)</a:t>
            </a:r>
            <a:br>
              <a:rPr lang="en-US" altLang="en-US" dirty="0"/>
            </a:br>
            <a:br>
              <a:rPr lang="en-US" altLang="en-US" dirty="0"/>
            </a:br>
            <a:r>
              <a:rPr lang="en-US" altLang="en-US" dirty="0"/>
              <a:t>(b) Theta joins are associative in the following manner:</a:t>
            </a:r>
            <a:br>
              <a:rPr lang="en-US" altLang="en-US" dirty="0"/>
            </a:br>
            <a:br>
              <a:rPr lang="en-US" altLang="en-US" dirty="0"/>
            </a:br>
            <a:r>
              <a:rPr lang="en-US" altLang="en-US" dirty="0"/>
              <a:t>	       </a:t>
            </a:r>
            <a:r>
              <a:rPr lang="en-US" altLang="en-US" dirty="0">
                <a:sym typeface="Greek Symbols" pitchFamily="18" charset="2"/>
              </a:rPr>
              <a:t>(</a:t>
            </a:r>
            <a:r>
              <a:rPr lang="en-US" altLang="en-US" i="1" dirty="0"/>
              <a:t>E</a:t>
            </a:r>
            <a:r>
              <a:rPr lang="en-US" altLang="en-US" baseline="-25000" dirty="0"/>
              <a:t>1</a:t>
            </a:r>
            <a:r>
              <a:rPr lang="en-IN" altLang="en-US" dirty="0"/>
              <a:t> ⨝</a:t>
            </a:r>
            <a:r>
              <a:rPr lang="en-US" altLang="en-US" i="1" dirty="0"/>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altLang="en-US" dirty="0"/>
              <a:t>⨝</a:t>
            </a:r>
            <a:r>
              <a:rPr lang="en-US" altLang="en-US" baseline="-25000" dirty="0">
                <a:sym typeface="Symbol" panose="05050102010706020507" pitchFamily="18" charset="2"/>
              </a:rPr>
              <a:t> </a:t>
            </a:r>
            <a:r>
              <a:rPr lang="en-US" altLang="en-US" baseline="-46000" dirty="0">
                <a:sym typeface="Greek Symbols" pitchFamily="18" charset="2"/>
              </a:rPr>
              <a:t>2 </a:t>
            </a:r>
            <a:r>
              <a:rPr lang="en-US" altLang="en-US" baseline="-25000" dirty="0">
                <a:sym typeface="Symbol" panose="05050102010706020507" pitchFamily="18" charset="2"/>
              </a:rPr>
              <a:t> </a:t>
            </a:r>
            <a:r>
              <a:rPr lang="en-US" altLang="en-US" baseline="-46000" dirty="0">
                <a:sym typeface="Greek Symbols" pitchFamily="18" charset="2"/>
              </a:rPr>
              <a:t>3 </a:t>
            </a:r>
            <a:r>
              <a:rPr lang="en-US" altLang="en-US" i="1" dirty="0"/>
              <a:t>E</a:t>
            </a:r>
            <a:r>
              <a:rPr lang="en-US" altLang="en-US" i="1" baseline="-25000" dirty="0"/>
              <a:t>3</a:t>
            </a:r>
            <a:r>
              <a:rPr lang="en-US" altLang="en-US" i="1" dirty="0"/>
              <a:t>    </a:t>
            </a:r>
            <a:r>
              <a:rPr lang="en-IN" dirty="0"/>
              <a:t>≡    </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baseline="-46000" dirty="0">
                <a:sym typeface="Greek Symbols" pitchFamily="18" charset="2"/>
              </a:rPr>
              <a:t>1 </a:t>
            </a:r>
            <a:r>
              <a:rPr lang="en-US" altLang="en-US" baseline="-25000" dirty="0">
                <a:sym typeface="Symbol" panose="05050102010706020507" pitchFamily="18" charset="2"/>
              </a:rPr>
              <a:t> </a:t>
            </a:r>
            <a:r>
              <a:rPr lang="en-US" altLang="en-US" baseline="-46000" dirty="0">
                <a:sym typeface="Greek Symbols" pitchFamily="18" charset="2"/>
              </a:rPr>
              <a:t>3</a:t>
            </a:r>
            <a:r>
              <a:rPr lang="en-US" altLang="en-US" dirty="0"/>
              <a:t> (</a:t>
            </a:r>
            <a:r>
              <a:rPr lang="en-US" altLang="en-US" i="1" dirty="0"/>
              <a:t>E</a:t>
            </a:r>
            <a:r>
              <a:rPr lang="en-US" altLang="en-US" baseline="-25000" dirty="0"/>
              <a:t>2</a:t>
            </a:r>
            <a:r>
              <a:rPr lang="en-IN" altLang="en-US" dirty="0"/>
              <a:t> ⨝</a:t>
            </a:r>
            <a:r>
              <a:rPr lang="en-US" altLang="en-US" baseline="-25000" dirty="0">
                <a:sym typeface="Symbol" panose="05050102010706020507" pitchFamily="18" charset="2"/>
              </a:rPr>
              <a:t> </a:t>
            </a:r>
            <a:r>
              <a:rPr lang="en-US" altLang="en-US" baseline="-46000" dirty="0">
                <a:sym typeface="Greek Symbols" pitchFamily="18" charset="2"/>
              </a:rPr>
              <a:t>2</a:t>
            </a:r>
            <a:r>
              <a:rPr lang="en-US" altLang="en-US" i="1" dirty="0"/>
              <a:t> E</a:t>
            </a:r>
            <a:r>
              <a:rPr lang="en-US" altLang="en-US" baseline="-25000" dirty="0"/>
              <a:t>3</a:t>
            </a:r>
            <a:r>
              <a:rPr lang="en-US" altLang="en-US" dirty="0"/>
              <a:t>)</a:t>
            </a:r>
            <a:br>
              <a:rPr lang="en-US" altLang="en-US" dirty="0"/>
            </a:br>
            <a:r>
              <a:rPr lang="en-US" altLang="en-US" dirty="0"/>
              <a:t>     </a:t>
            </a:r>
            <a:br>
              <a:rPr lang="en-US" altLang="en-US" dirty="0"/>
            </a:br>
            <a:r>
              <a:rPr lang="en-US" altLang="en-US" dirty="0"/>
              <a:t>     where </a:t>
            </a:r>
            <a:r>
              <a:rPr lang="en-US" altLang="en-US" dirty="0">
                <a:sym typeface="Symbol" panose="05050102010706020507" pitchFamily="18" charset="2"/>
              </a:rPr>
              <a:t></a:t>
            </a:r>
            <a:r>
              <a:rPr lang="en-US" altLang="en-US" i="1" baseline="-25000" dirty="0">
                <a:sym typeface="Greek Symbols" pitchFamily="18" charset="2"/>
              </a:rPr>
              <a:t>2</a:t>
            </a:r>
            <a:r>
              <a:rPr lang="en-US" altLang="en-US" i="1" dirty="0">
                <a:sym typeface="Greek Symbols" pitchFamily="18" charset="2"/>
              </a:rPr>
              <a:t> </a:t>
            </a:r>
            <a:r>
              <a:rPr lang="en-US" altLang="en-US" dirty="0">
                <a:sym typeface="Greek Symbols" pitchFamily="18" charset="2"/>
              </a:rPr>
              <a:t>involves attributes from only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and </a:t>
            </a:r>
            <a:r>
              <a:rPr lang="en-US" altLang="en-US" i="1" dirty="0">
                <a:sym typeface="Greek Symbols" pitchFamily="18" charset="2"/>
              </a:rPr>
              <a:t>E</a:t>
            </a:r>
            <a:r>
              <a:rPr lang="en-US" altLang="en-US" i="1" baseline="-25000" dirty="0">
                <a:sym typeface="Greek Symbols" pitchFamily="18" charset="2"/>
              </a:rPr>
              <a:t>3</a:t>
            </a:r>
            <a:r>
              <a:rPr lang="en-US" altLang="en-US" i="1" dirty="0">
                <a:sym typeface="Greek Symbols" pitchFamily="18" charset="2"/>
              </a:rPr>
              <a:t>.</a:t>
            </a:r>
          </a:p>
        </p:txBody>
      </p:sp>
      <p:sp>
        <p:nvSpPr>
          <p:cNvPr id="4" name="Object 3">
            <a:extLst>
              <a:ext uri="{FF2B5EF4-FFF2-40B4-BE49-F238E27FC236}">
                <a16:creationId xmlns:a16="http://schemas.microsoft.com/office/drawing/2014/main" id="{84B99422-6334-4E45-9086-F1F2684CA3D1}"/>
              </a:ext>
            </a:extLst>
          </p:cNvPr>
          <p:cNvSpPr txBox="1"/>
          <p:nvPr/>
        </p:nvSpPr>
        <p:spPr bwMode="auto">
          <a:xfrm>
            <a:off x="2378709" y="3891490"/>
            <a:ext cx="2094310" cy="342900"/>
          </a:xfrm>
          <a:prstGeom prst="rect">
            <a:avLst/>
          </a:prstGeom>
          <a:noFill/>
          <a:ln>
            <a:noFill/>
          </a:ln>
          <a:effectLst/>
        </p:spPr>
        <p:txBody>
          <a:bodyPr>
            <a:normAutofit/>
          </a:bodyPr>
          <a:lstStyle/>
          <a:p>
            <a:pPr defTabSz="685800" eaLnBrk="0" hangingPunct="0"/>
            <a:endParaRPr lang="en-IN" sz="1350">
              <a:solidFill>
                <a:srgbClr val="000000"/>
              </a:solidFill>
              <a:latin typeface="Helvetica" panose="020B0604020202020204" pitchFamily="34" charset="0"/>
              <a:ea typeface="MS PGothic" panose="020B0600070205080204" pitchFamily="34" charset="-128"/>
            </a:endParaRPr>
          </a:p>
        </p:txBody>
      </p:sp>
      <p:sp>
        <p:nvSpPr>
          <p:cNvPr id="2" name="TextBox 1">
            <a:extLst>
              <a:ext uri="{FF2B5EF4-FFF2-40B4-BE49-F238E27FC236}">
                <a16:creationId xmlns:a16="http://schemas.microsoft.com/office/drawing/2014/main" id="{A9188E2C-2522-57C6-5DFB-A0C8E185FBB6}"/>
              </a:ext>
            </a:extLst>
          </p:cNvPr>
          <p:cNvSpPr txBox="1"/>
          <p:nvPr/>
        </p:nvSpPr>
        <p:spPr>
          <a:xfrm>
            <a:off x="6798195" y="3597095"/>
            <a:ext cx="2221955" cy="646331"/>
          </a:xfrm>
          <a:prstGeom prst="rect">
            <a:avLst/>
          </a:prstGeom>
          <a:noFill/>
        </p:spPr>
        <p:txBody>
          <a:bodyPr wrap="none" rtlCol="0">
            <a:spAutoFit/>
          </a:bodyPr>
          <a:lstStyle/>
          <a:p>
            <a:r>
              <a:rPr lang="en-US" sz="1200" dirty="0">
                <a:solidFill>
                  <a:srgbClr val="FF0000"/>
                </a:solidFill>
              </a:rPr>
              <a:t>This one only makes sense when</a:t>
            </a:r>
            <a:br>
              <a:rPr lang="en-US" sz="1200" dirty="0">
                <a:solidFill>
                  <a:srgbClr val="FF0000"/>
                </a:solidFill>
              </a:rPr>
            </a:br>
            <a:r>
              <a:rPr lang="en-US" sz="1200" dirty="0">
                <a:solidFill>
                  <a:srgbClr val="FF0000"/>
                </a:solidFill>
              </a:rPr>
              <a:t>you understand another rule</a:t>
            </a:r>
            <a:br>
              <a:rPr lang="en-US" sz="1200" dirty="0">
                <a:solidFill>
                  <a:srgbClr val="FF0000"/>
                </a:solidFill>
              </a:rPr>
            </a:br>
            <a:r>
              <a:rPr lang="en-US" sz="1200" dirty="0">
                <a:solidFill>
                  <a:srgbClr val="FF0000"/>
                </a:solidFill>
              </a:rPr>
              <a:t>covered in a couple of slides.</a:t>
            </a:r>
          </a:p>
        </p:txBody>
      </p:sp>
      <p:cxnSp>
        <p:nvCxnSpPr>
          <p:cNvPr id="5" name="Straight Arrow Connector 4">
            <a:extLst>
              <a:ext uri="{FF2B5EF4-FFF2-40B4-BE49-F238E27FC236}">
                <a16:creationId xmlns:a16="http://schemas.microsoft.com/office/drawing/2014/main" id="{35401FFD-8342-0ABB-8C13-AC62CAD7CD9C}"/>
              </a:ext>
            </a:extLst>
          </p:cNvPr>
          <p:cNvCxnSpPr/>
          <p:nvPr/>
        </p:nvCxnSpPr>
        <p:spPr bwMode="auto">
          <a:xfrm flipH="1" flipV="1">
            <a:off x="6324600" y="2952750"/>
            <a:ext cx="990600" cy="68580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6" name="Right Brace 5">
            <a:extLst>
              <a:ext uri="{FF2B5EF4-FFF2-40B4-BE49-F238E27FC236}">
                <a16:creationId xmlns:a16="http://schemas.microsoft.com/office/drawing/2014/main" id="{A6C8E9C6-5FDA-CDC9-1F48-F430F6A3388F}"/>
              </a:ext>
            </a:extLst>
          </p:cNvPr>
          <p:cNvSpPr/>
          <p:nvPr/>
        </p:nvSpPr>
        <p:spPr bwMode="auto">
          <a:xfrm>
            <a:off x="6324600" y="971550"/>
            <a:ext cx="304800" cy="1143000"/>
          </a:xfrm>
          <a:prstGeom prst="rightBrace">
            <a:avLst/>
          </a:prstGeom>
          <a:solidFill>
            <a:schemeClr val="accent1"/>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FF0000"/>
              </a:solidFill>
              <a:effectLst/>
              <a:latin typeface="Helvetica" charset="0"/>
            </a:endParaRPr>
          </a:p>
        </p:txBody>
      </p:sp>
      <p:sp>
        <p:nvSpPr>
          <p:cNvPr id="7" name="TextBox 6">
            <a:extLst>
              <a:ext uri="{FF2B5EF4-FFF2-40B4-BE49-F238E27FC236}">
                <a16:creationId xmlns:a16="http://schemas.microsoft.com/office/drawing/2014/main" id="{A99B6033-A310-CCE1-459B-FC3A77C736CB}"/>
              </a:ext>
            </a:extLst>
          </p:cNvPr>
          <p:cNvSpPr txBox="1"/>
          <p:nvPr/>
        </p:nvSpPr>
        <p:spPr>
          <a:xfrm>
            <a:off x="6705600" y="1219884"/>
            <a:ext cx="2122376" cy="830997"/>
          </a:xfrm>
          <a:prstGeom prst="rect">
            <a:avLst/>
          </a:prstGeom>
          <a:noFill/>
        </p:spPr>
        <p:txBody>
          <a:bodyPr wrap="none" rtlCol="0">
            <a:spAutoFit/>
          </a:bodyPr>
          <a:lstStyle/>
          <a:p>
            <a:r>
              <a:rPr lang="en-US" sz="1200" dirty="0">
                <a:solidFill>
                  <a:srgbClr val="FF0000"/>
                </a:solidFill>
              </a:rPr>
              <a:t>These make sense when you</a:t>
            </a:r>
            <a:br>
              <a:rPr lang="en-US" sz="1200" dirty="0">
                <a:solidFill>
                  <a:srgbClr val="FF0000"/>
                </a:solidFill>
              </a:rPr>
            </a:br>
            <a:r>
              <a:rPr lang="en-US" sz="1200" dirty="0">
                <a:solidFill>
                  <a:srgbClr val="FF0000"/>
                </a:solidFill>
              </a:rPr>
              <a:t>realize having the smaller table</a:t>
            </a:r>
            <a:br>
              <a:rPr lang="en-US" sz="1200" dirty="0">
                <a:solidFill>
                  <a:srgbClr val="FF0000"/>
                </a:solidFill>
              </a:rPr>
            </a:br>
            <a:r>
              <a:rPr lang="en-US" sz="1200" dirty="0">
                <a:solidFill>
                  <a:srgbClr val="FF0000"/>
                </a:solidFill>
              </a:rPr>
              <a:t>on the right can improve</a:t>
            </a:r>
            <a:br>
              <a:rPr lang="en-US" sz="1200" dirty="0">
                <a:solidFill>
                  <a:srgbClr val="FF0000"/>
                </a:solidFill>
              </a:rPr>
            </a:br>
            <a:r>
              <a:rPr lang="en-US" sz="1200" dirty="0">
                <a:solidFill>
                  <a:srgbClr val="FF0000"/>
                </a:solidFill>
              </a:rPr>
              <a:t>performance.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B0263D-4501-99E3-AF12-28706EFBD7C3}"/>
              </a:ext>
            </a:extLst>
          </p:cNvPr>
          <p:cNvSpPr>
            <a:spLocks noGrp="1"/>
          </p:cNvSpPr>
          <p:nvPr>
            <p:ph idx="1"/>
          </p:nvPr>
        </p:nvSpPr>
        <p:spPr/>
        <p:txBody>
          <a:bodyPr/>
          <a:lstStyle/>
          <a:p>
            <a:r>
              <a:rPr lang="en-US" altLang="en-US" sz="1800" i="1" dirty="0"/>
              <a:t>E</a:t>
            </a:r>
            <a:r>
              <a:rPr lang="en-US" altLang="en-US" sz="1800" baseline="-25000" dirty="0"/>
              <a:t>1</a:t>
            </a:r>
            <a:r>
              <a:rPr lang="en-IN" altLang="en-US" sz="1800" dirty="0"/>
              <a:t> ⨝</a:t>
            </a:r>
            <a:r>
              <a:rPr lang="en-US" altLang="en-US" sz="1800" i="1" dirty="0"/>
              <a:t> </a:t>
            </a:r>
            <a:r>
              <a:rPr lang="en-US" altLang="en-US" sz="1800" baseline="-25000" dirty="0">
                <a:sym typeface="Symbol" panose="05050102010706020507" pitchFamily="18" charset="2"/>
              </a:rPr>
              <a:t> </a:t>
            </a:r>
            <a:r>
              <a:rPr lang="en-US" altLang="en-US" sz="1800" i="1" dirty="0"/>
              <a:t>E</a:t>
            </a:r>
            <a:r>
              <a:rPr lang="en-US" altLang="en-US" sz="1800" i="1" baseline="-25000" dirty="0"/>
              <a:t>2</a:t>
            </a:r>
            <a:r>
              <a:rPr lang="en-US" altLang="en-US" sz="1800" dirty="0"/>
              <a:t>    </a:t>
            </a:r>
            <a:r>
              <a:rPr lang="en-IN" sz="1800" dirty="0"/>
              <a:t>≡    </a:t>
            </a:r>
            <a:r>
              <a:rPr lang="en-US" altLang="en-US" sz="1800" i="1" dirty="0"/>
              <a:t>E</a:t>
            </a:r>
            <a:r>
              <a:rPr lang="en-US" altLang="en-US" sz="1800" baseline="-25000" dirty="0"/>
              <a:t>2</a:t>
            </a:r>
            <a:r>
              <a:rPr lang="en-IN" altLang="en-US" sz="1800" dirty="0"/>
              <a:t> ⨝</a:t>
            </a:r>
            <a:r>
              <a:rPr lang="en-US" altLang="en-US" sz="1800" dirty="0"/>
              <a:t> </a:t>
            </a:r>
            <a:r>
              <a:rPr lang="en-US" altLang="en-US" sz="1800" i="1" dirty="0"/>
              <a:t>E</a:t>
            </a:r>
            <a:r>
              <a:rPr lang="en-US" altLang="en-US" sz="1800" baseline="-25000" dirty="0"/>
              <a:t>1</a:t>
            </a:r>
          </a:p>
          <a:p>
            <a:r>
              <a:rPr lang="en-US" altLang="en-US" sz="1800" dirty="0"/>
              <a:t>Assume there are no indexes </a:t>
            </a:r>
            <a:r>
              <a:rPr lang="en-US" altLang="en-US" sz="1800" dirty="0">
                <a:sym typeface="Wingdings" pitchFamily="2" charset="2"/>
              </a:rPr>
              <a:t> Nested loop join </a:t>
            </a:r>
          </a:p>
          <a:p>
            <a:pPr lvl="1"/>
            <a:r>
              <a:rPr lang="en-US" altLang="en-US" sz="1600" dirty="0">
                <a:sym typeface="Wingdings" pitchFamily="2" charset="2"/>
              </a:rPr>
              <a:t>The engine scans the left table one time.</a:t>
            </a:r>
          </a:p>
          <a:p>
            <a:pPr lvl="1"/>
            <a:r>
              <a:rPr lang="en-US" altLang="en-US" sz="1600" dirty="0">
                <a:sym typeface="Wingdings" pitchFamily="2" charset="2"/>
              </a:rPr>
              <a:t>The engine scans the right table once for each row in the left table.</a:t>
            </a:r>
          </a:p>
          <a:p>
            <a:pPr lvl="1"/>
            <a:r>
              <a:rPr lang="en-US" altLang="en-US" sz="1600" dirty="0">
                <a:sym typeface="Wingdings" pitchFamily="2" charset="2"/>
              </a:rPr>
              <a:t>If one of the tables is (much) smaller than the other, the engine prefers scanning</a:t>
            </a:r>
            <a:br>
              <a:rPr lang="en-US" altLang="en-US" sz="1600" dirty="0">
                <a:sym typeface="Wingdings" pitchFamily="2" charset="2"/>
              </a:rPr>
            </a:br>
            <a:r>
              <a:rPr lang="en-US" altLang="en-US" sz="1600" dirty="0">
                <a:sym typeface="Wingdings" pitchFamily="2" charset="2"/>
              </a:rPr>
              <a:t>the smaller table because it is more efficient WRT to buffer pool usage.</a:t>
            </a:r>
            <a:endParaRPr lang="en-US" altLang="en-US" sz="1600" dirty="0"/>
          </a:p>
        </p:txBody>
      </p:sp>
      <p:sp>
        <p:nvSpPr>
          <p:cNvPr id="3" name="Title 2">
            <a:extLst>
              <a:ext uri="{FF2B5EF4-FFF2-40B4-BE49-F238E27FC236}">
                <a16:creationId xmlns:a16="http://schemas.microsoft.com/office/drawing/2014/main" id="{FC4D82A5-F11C-0ECA-AFED-B7520234F931}"/>
              </a:ext>
            </a:extLst>
          </p:cNvPr>
          <p:cNvSpPr>
            <a:spLocks noGrp="1"/>
          </p:cNvSpPr>
          <p:nvPr>
            <p:ph type="title"/>
          </p:nvPr>
        </p:nvSpPr>
        <p:spPr/>
        <p:txBody>
          <a:bodyPr/>
          <a:lstStyle/>
          <a:p>
            <a:r>
              <a:rPr lang="en-US" dirty="0"/>
              <a:t>Explanation</a:t>
            </a:r>
          </a:p>
        </p:txBody>
      </p:sp>
      <p:pic>
        <p:nvPicPr>
          <p:cNvPr id="6" name="Picture 5">
            <a:extLst>
              <a:ext uri="{FF2B5EF4-FFF2-40B4-BE49-F238E27FC236}">
                <a16:creationId xmlns:a16="http://schemas.microsoft.com/office/drawing/2014/main" id="{715E7BC1-5411-221F-B310-F738461FAC5D}"/>
              </a:ext>
            </a:extLst>
          </p:cNvPr>
          <p:cNvPicPr>
            <a:picLocks noChangeAspect="1"/>
          </p:cNvPicPr>
          <p:nvPr/>
        </p:nvPicPr>
        <p:blipFill>
          <a:blip r:embed="rId2"/>
          <a:stretch>
            <a:fillRect/>
          </a:stretch>
        </p:blipFill>
        <p:spPr>
          <a:xfrm>
            <a:off x="152400" y="2421180"/>
            <a:ext cx="4354182" cy="2126927"/>
          </a:xfrm>
          <a:prstGeom prst="rect">
            <a:avLst/>
          </a:prstGeom>
        </p:spPr>
      </p:pic>
      <p:sp>
        <p:nvSpPr>
          <p:cNvPr id="5" name="Content Placeholder 1">
            <a:extLst>
              <a:ext uri="{FF2B5EF4-FFF2-40B4-BE49-F238E27FC236}">
                <a16:creationId xmlns:a16="http://schemas.microsoft.com/office/drawing/2014/main" id="{BEAE31E1-2662-7918-EFB9-B94117092E4C}"/>
              </a:ext>
            </a:extLst>
          </p:cNvPr>
          <p:cNvSpPr txBox="1">
            <a:spLocks/>
          </p:cNvSpPr>
          <p:nvPr/>
        </p:nvSpPr>
        <p:spPr>
          <a:xfrm>
            <a:off x="3810000" y="3257550"/>
            <a:ext cx="4572000" cy="1489774"/>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1200" dirty="0"/>
              <a:t>Extreme example</a:t>
            </a:r>
          </a:p>
          <a:p>
            <a:pPr lvl="1"/>
            <a:r>
              <a:rPr lang="en-US" altLang="en-US" sz="1000" dirty="0"/>
              <a:t>E</a:t>
            </a:r>
            <a:r>
              <a:rPr lang="en-US" altLang="en-US" sz="1000" baseline="-25000" dirty="0"/>
              <a:t>1</a:t>
            </a:r>
            <a:r>
              <a:rPr lang="en-IN" altLang="en-US" sz="1000" dirty="0"/>
              <a:t> ⨝</a:t>
            </a:r>
            <a:r>
              <a:rPr lang="en-US" altLang="en-US" sz="1000" dirty="0"/>
              <a:t> </a:t>
            </a:r>
            <a:r>
              <a:rPr lang="en-US" altLang="en-US" sz="1000" baseline="-25000" dirty="0">
                <a:sym typeface="Symbol" panose="05050102010706020507" pitchFamily="18" charset="2"/>
              </a:rPr>
              <a:t> </a:t>
            </a:r>
            <a:r>
              <a:rPr lang="en-US" altLang="en-US" sz="1000" dirty="0"/>
              <a:t>E</a:t>
            </a:r>
            <a:r>
              <a:rPr lang="en-US" altLang="en-US" sz="1000" baseline="-25000" dirty="0"/>
              <a:t>2</a:t>
            </a:r>
            <a:r>
              <a:rPr lang="en-US" altLang="en-US" sz="1000" dirty="0"/>
              <a:t> reads 2 blocks from E</a:t>
            </a:r>
            <a:r>
              <a:rPr lang="en-US" altLang="en-US" sz="1000" baseline="-25000" dirty="0"/>
              <a:t>1</a:t>
            </a:r>
            <a:r>
              <a:rPr lang="en-US" altLang="en-US" sz="1050" baseline="-25000" dirty="0"/>
              <a:t> </a:t>
            </a:r>
            <a:r>
              <a:rPr lang="en-US" altLang="en-US" sz="1050" dirty="0"/>
              <a:t>and access 2*12 blocks from </a:t>
            </a:r>
            <a:r>
              <a:rPr lang="en-US" altLang="en-US" sz="1000" dirty="0"/>
              <a:t>E</a:t>
            </a:r>
            <a:r>
              <a:rPr lang="en-US" altLang="en-US" sz="1000" baseline="-25000" dirty="0"/>
              <a:t>2 ,</a:t>
            </a:r>
          </a:p>
          <a:p>
            <a:pPr lvl="1"/>
            <a:r>
              <a:rPr lang="en-US" altLang="en-US" sz="1000" dirty="0"/>
              <a:t>But the engine can only have 2 or 3 in the buffer pool </a:t>
            </a:r>
            <a:r>
              <a:rPr lang="en-US" altLang="en-US" sz="1000" dirty="0">
                <a:sym typeface="Wingdings" pitchFamily="2" charset="2"/>
              </a:rPr>
              <a:t></a:t>
            </a:r>
          </a:p>
          <a:p>
            <a:pPr lvl="1"/>
            <a:r>
              <a:rPr lang="en-US" altLang="en-US" sz="1000" dirty="0">
                <a:sym typeface="Wingdings" pitchFamily="2" charset="2"/>
              </a:rPr>
              <a:t>Approximately 2 + 24/3 = 10 block Ios.</a:t>
            </a:r>
          </a:p>
          <a:p>
            <a:pPr lvl="1"/>
            <a:r>
              <a:rPr lang="en-US" altLang="en-US" sz="1100" dirty="0"/>
              <a:t>E</a:t>
            </a:r>
            <a:r>
              <a:rPr lang="en-US" altLang="en-US" sz="1100" baseline="-25000" dirty="0"/>
              <a:t>2</a:t>
            </a:r>
            <a:r>
              <a:rPr lang="en-IN" altLang="en-US" sz="1100" dirty="0"/>
              <a:t> ⨝</a:t>
            </a:r>
            <a:r>
              <a:rPr lang="en-US" altLang="en-US" sz="1100" dirty="0"/>
              <a:t> </a:t>
            </a:r>
            <a:r>
              <a:rPr lang="en-US" altLang="en-US" sz="1100" baseline="-25000" dirty="0">
                <a:sym typeface="Symbol" panose="05050102010706020507" pitchFamily="18" charset="2"/>
              </a:rPr>
              <a:t> </a:t>
            </a:r>
            <a:r>
              <a:rPr lang="en-US" altLang="en-US" sz="1100" dirty="0"/>
              <a:t>E</a:t>
            </a:r>
            <a:r>
              <a:rPr lang="en-US" altLang="en-US" sz="1100" baseline="-25000" dirty="0"/>
              <a:t>1 </a:t>
            </a:r>
            <a:r>
              <a:rPr lang="en-US" altLang="en-US" sz="1200" dirty="0"/>
              <a:t>accesses 12 blocks from </a:t>
            </a:r>
            <a:r>
              <a:rPr lang="en-US" altLang="en-US" sz="1100" dirty="0"/>
              <a:t>E</a:t>
            </a:r>
            <a:r>
              <a:rPr lang="en-US" altLang="en-US" sz="1100" baseline="-25000" dirty="0"/>
              <a:t>2 </a:t>
            </a:r>
            <a:r>
              <a:rPr lang="en-US" altLang="en-US" sz="1100" dirty="0"/>
              <a:t>and 12*2 blocks from E</a:t>
            </a:r>
            <a:r>
              <a:rPr lang="en-US" altLang="en-US" sz="1100" baseline="-25000" dirty="0"/>
              <a:t>1 </a:t>
            </a:r>
            <a:endParaRPr lang="en-US" altLang="en-US" sz="1100" dirty="0"/>
          </a:p>
          <a:p>
            <a:pPr lvl="1"/>
            <a:r>
              <a:rPr lang="en-US" altLang="en-US" sz="1100" dirty="0"/>
              <a:t>But all of E</a:t>
            </a:r>
            <a:r>
              <a:rPr lang="en-US" altLang="en-US" sz="1100" baseline="-25000" dirty="0"/>
              <a:t>1 </a:t>
            </a:r>
            <a:r>
              <a:rPr lang="en-US" altLang="en-US" sz="1100" dirty="0"/>
              <a:t>fits in the buffer pool </a:t>
            </a:r>
            <a:r>
              <a:rPr lang="en-US" altLang="en-US" sz="1100" dirty="0">
                <a:sym typeface="Wingdings" pitchFamily="2" charset="2"/>
              </a:rPr>
              <a:t> 14 block I/</a:t>
            </a:r>
            <a:r>
              <a:rPr lang="en-US" altLang="en-US" sz="1100" dirty="0" err="1">
                <a:sym typeface="Wingdings" pitchFamily="2" charset="2"/>
              </a:rPr>
              <a:t>Os</a:t>
            </a:r>
            <a:endParaRPr lang="en-US" altLang="en-US" sz="1100" dirty="0"/>
          </a:p>
        </p:txBody>
      </p:sp>
    </p:spTree>
    <p:extLst>
      <p:ext uri="{BB962C8B-B14F-4D97-AF65-F5344CB8AC3E}">
        <p14:creationId xmlns:p14="http://schemas.microsoft.com/office/powerpoint/2010/main" val="3445181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13BE5181-BC0D-4E3C-B803-BDBB6753C8E0}"/>
              </a:ext>
            </a:extLst>
          </p:cNvPr>
          <p:cNvSpPr>
            <a:spLocks noGrp="1" noChangeArrowheads="1"/>
          </p:cNvSpPr>
          <p:nvPr>
            <p:ph type="title"/>
          </p:nvPr>
        </p:nvSpPr>
        <p:spPr>
          <a:xfrm>
            <a:off x="1868091" y="41672"/>
            <a:ext cx="6057900" cy="457200"/>
          </a:xfrm>
        </p:spPr>
        <p:txBody>
          <a:bodyPr/>
          <a:lstStyle/>
          <a:p>
            <a:pPr>
              <a:defRPr/>
            </a:pPr>
            <a:r>
              <a:rPr lang="en-US" altLang="en-US">
                <a:effectLst>
                  <a:outerShdw blurRad="38100" dist="38100" dir="2700000" algn="tl">
                    <a:srgbClr val="C0C0C0"/>
                  </a:outerShdw>
                </a:effectLst>
              </a:rPr>
              <a:t>Pictorial Depiction of Equivalence Rules</a:t>
            </a:r>
          </a:p>
        </p:txBody>
      </p:sp>
      <p:pic>
        <p:nvPicPr>
          <p:cNvPr id="3" name="Graphic 2">
            <a:extLst>
              <a:ext uri="{FF2B5EF4-FFF2-40B4-BE49-F238E27FC236}">
                <a16:creationId xmlns:a16="http://schemas.microsoft.com/office/drawing/2014/main" id="{BBF349FB-4CB9-462F-A282-31330CD9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471" y="799484"/>
            <a:ext cx="5188382" cy="38498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6B49CD74-8487-4512-88D7-665692A992D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25603" name="Rectangle 3">
            <a:extLst>
              <a:ext uri="{FF2B5EF4-FFF2-40B4-BE49-F238E27FC236}">
                <a16:creationId xmlns:a16="http://schemas.microsoft.com/office/drawing/2014/main" id="{D1631F66-0C00-49F9-97DF-D953852A7E86}"/>
              </a:ext>
            </a:extLst>
          </p:cNvPr>
          <p:cNvSpPr>
            <a:spLocks noGrp="1" noChangeArrowheads="1"/>
          </p:cNvSpPr>
          <p:nvPr>
            <p:ph idx="1"/>
          </p:nvPr>
        </p:nvSpPr>
        <p:spPr>
          <a:xfrm>
            <a:off x="1648327" y="826873"/>
            <a:ext cx="5775158" cy="4025979"/>
          </a:xfrm>
        </p:spPr>
        <p:txBody>
          <a:bodyPr/>
          <a:lstStyle/>
          <a:p>
            <a:pPr>
              <a:buNone/>
            </a:pPr>
            <a:r>
              <a:rPr lang="en-US" altLang="en-US" dirty="0"/>
              <a:t>7.	The selection operation distributes over the theta join operation under the following two conditions:</a:t>
            </a:r>
            <a:br>
              <a:rPr lang="en-US" altLang="en-US" dirty="0"/>
            </a:br>
            <a:r>
              <a:rPr lang="en-US" altLang="en-US" dirty="0"/>
              <a:t>(a)  When all the attributes in </a:t>
            </a:r>
            <a:r>
              <a:rPr lang="en-US" altLang="en-US" dirty="0">
                <a:sym typeface="Symbol" panose="05050102010706020507" pitchFamily="18" charset="2"/>
              </a:rPr>
              <a:t></a:t>
            </a:r>
            <a:r>
              <a:rPr lang="en-US" altLang="en-US" baseline="-25000" dirty="0">
                <a:sym typeface="Greek Symbols" pitchFamily="18" charset="2"/>
              </a:rPr>
              <a:t>0 </a:t>
            </a:r>
            <a:r>
              <a:rPr lang="en-US" altLang="en-US" dirty="0">
                <a:sym typeface="Greek Symbols" pitchFamily="18" charset="2"/>
              </a:rPr>
              <a:t> involve only the attributes of one </a:t>
            </a:r>
            <a:br>
              <a:rPr lang="en-US" altLang="en-US" dirty="0">
                <a:sym typeface="Greek Symbols" pitchFamily="18" charset="2"/>
              </a:rPr>
            </a:br>
            <a:r>
              <a:rPr lang="en-US" altLang="en-US" dirty="0">
                <a:sym typeface="Greek Symbols" pitchFamily="18" charset="2"/>
              </a:rPr>
              <a:t>       of the expressions (</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being joined.</a:t>
            </a:r>
            <a:br>
              <a:rPr lang="en-US" altLang="en-US" dirty="0">
                <a:sym typeface="Greek Symbols" pitchFamily="18" charset="2"/>
              </a:rPr>
            </a:br>
            <a:br>
              <a:rPr lang="en-US" altLang="en-US" dirty="0">
                <a:sym typeface="Greek Symbols" pitchFamily="18" charset="2"/>
              </a:rPr>
            </a:br>
            <a:r>
              <a:rPr lang="en-US" altLang="en-US" dirty="0">
                <a:sym typeface="Greek Symbols" pitchFamily="18" charset="2"/>
              </a:rPr>
              <a:t>                </a:t>
            </a:r>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baseline="-46000" dirty="0">
                <a:sym typeface="Greek Symbols" pitchFamily="18" charset="2"/>
              </a:rPr>
              <a:t>0 </a:t>
            </a:r>
            <a:r>
              <a:rPr lang="en-US" altLang="en-US" dirty="0">
                <a:sym typeface="Symbol" panose="05050102010706020507" pitchFamily="18" charset="2"/>
              </a:rPr>
              <a:t>E</a:t>
            </a:r>
            <a:r>
              <a:rPr lang="en-US" altLang="en-US" baseline="-25000" dirty="0">
                <a:sym typeface="Symbol" panose="05050102010706020507" pitchFamily="18" charset="2"/>
              </a:rPr>
              <a:t>1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a:t>
            </a:r>
            <a:r>
              <a:rPr lang="en-IN" dirty="0"/>
              <a:t>≡    </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0</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Greek Symbols" pitchFamily="18" charset="2"/>
              </a:rPr>
              <a:t> </a:t>
            </a:r>
            <a:br>
              <a:rPr lang="en-US" altLang="en-US" dirty="0">
                <a:sym typeface="Greek Symbols" pitchFamily="18" charset="2"/>
              </a:rPr>
            </a:br>
            <a:endParaRPr lang="en-US" altLang="en-US" dirty="0">
              <a:sym typeface="Greek Symbols" pitchFamily="18" charset="2"/>
            </a:endParaRPr>
          </a:p>
          <a:p>
            <a:pPr>
              <a:buFont typeface="Monotype Sorts" pitchFamily="-65" charset="2"/>
              <a:buNone/>
            </a:pPr>
            <a:r>
              <a:rPr lang="en-US" altLang="en-US" dirty="0">
                <a:sym typeface="Greek Symbols" pitchFamily="18" charset="2"/>
              </a:rPr>
              <a:t>	(b) When </a:t>
            </a:r>
            <a:r>
              <a:rPr lang="en-US" altLang="en-US" dirty="0">
                <a:sym typeface="Symbol" panose="05050102010706020507" pitchFamily="18" charset="2"/>
              </a:rPr>
              <a:t></a:t>
            </a:r>
            <a:r>
              <a:rPr lang="en-US" altLang="en-US" baseline="-25000" dirty="0">
                <a:sym typeface="Greek Symbols" pitchFamily="18" charset="2"/>
              </a:rPr>
              <a:t>1 </a:t>
            </a:r>
            <a:r>
              <a:rPr lang="en-US" altLang="en-US" dirty="0">
                <a:sym typeface="Greek Symbols" pitchFamily="18" charset="2"/>
              </a:rPr>
              <a:t>involves only the attributes of </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and</a:t>
            </a:r>
            <a:r>
              <a:rPr lang="en-US" altLang="en-US" i="1" dirty="0">
                <a:sym typeface="Greek Symbols" pitchFamily="18" charset="2"/>
              </a:rPr>
              <a:t> </a:t>
            </a:r>
            <a:r>
              <a:rPr lang="en-US" altLang="en-US" dirty="0">
                <a:sym typeface="Symbol" panose="05050102010706020507" pitchFamily="18" charset="2"/>
              </a:rPr>
              <a:t></a:t>
            </a:r>
            <a:r>
              <a:rPr lang="en-US" altLang="en-US" baseline="-25000" dirty="0">
                <a:sym typeface="Greek Symbols" pitchFamily="18" charset="2"/>
              </a:rPr>
              <a:t>2 </a:t>
            </a:r>
            <a:r>
              <a:rPr lang="en-US" altLang="en-US" dirty="0">
                <a:sym typeface="Greek Symbols" pitchFamily="18" charset="2"/>
              </a:rPr>
              <a:t> involves  </a:t>
            </a:r>
            <a:br>
              <a:rPr lang="en-US" altLang="en-US" dirty="0">
                <a:sym typeface="Greek Symbols" pitchFamily="18" charset="2"/>
              </a:rPr>
            </a:br>
            <a:r>
              <a:rPr lang="en-US" altLang="en-US" dirty="0">
                <a:sym typeface="Greek Symbols" pitchFamily="18" charset="2"/>
              </a:rPr>
              <a:t>      only the attributes of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p>
          <a:p>
            <a:pPr>
              <a:buNone/>
            </a:pP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US" altLang="en-US" baseline="-25000" dirty="0">
                <a:sym typeface="Greek Symbols" pitchFamily="18" charset="2"/>
              </a:rPr>
              <a:t> </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a:t>
            </a:r>
            <a:r>
              <a:rPr lang="en-IN" altLang="en-US" dirty="0"/>
              <a:t> ⨝</a:t>
            </a:r>
            <a:r>
              <a:rPr lang="en-US" altLang="en-US" baseline="-25000" dirty="0">
                <a:sym typeface="Symbol" panose="05050102010706020507" pitchFamily="18" charset="2"/>
              </a:rPr>
              <a:t></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8889A9-D968-5CFE-90E7-4E46701653D1}"/>
              </a:ext>
            </a:extLst>
          </p:cNvPr>
          <p:cNvSpPr>
            <a:spLocks noGrp="1"/>
          </p:cNvSpPr>
          <p:nvPr>
            <p:ph idx="1"/>
          </p:nvPr>
        </p:nvSpPr>
        <p:spPr/>
        <p:txBody>
          <a:bodyPr/>
          <a:lstStyle/>
          <a:p>
            <a:pPr>
              <a:spcBef>
                <a:spcPts val="0"/>
              </a:spcBef>
              <a:spcAft>
                <a:spcPts val="400"/>
              </a:spcAft>
            </a:pPr>
            <a:r>
              <a:rPr lang="en-US" sz="1800" dirty="0"/>
              <a:t>Course update</a:t>
            </a:r>
          </a:p>
          <a:p>
            <a:pPr>
              <a:spcBef>
                <a:spcPts val="0"/>
              </a:spcBef>
              <a:spcAft>
                <a:spcPts val="400"/>
              </a:spcAft>
            </a:pPr>
            <a:r>
              <a:rPr lang="en-US" sz="1600" dirty="0"/>
              <a:t>Module II</a:t>
            </a:r>
          </a:p>
          <a:p>
            <a:pPr lvl="1">
              <a:spcBef>
                <a:spcPts val="0"/>
              </a:spcBef>
              <a:spcAft>
                <a:spcPts val="400"/>
              </a:spcAft>
            </a:pPr>
            <a:r>
              <a:rPr lang="en-US" sz="1400" dirty="0"/>
              <a:t>Query optimization</a:t>
            </a:r>
          </a:p>
          <a:p>
            <a:pPr lvl="2">
              <a:spcBef>
                <a:spcPts val="0"/>
              </a:spcBef>
              <a:spcAft>
                <a:spcPts val="400"/>
              </a:spcAft>
            </a:pPr>
            <a:r>
              <a:rPr lang="en-US" sz="1050" dirty="0"/>
              <a:t>Concepts</a:t>
            </a:r>
          </a:p>
          <a:p>
            <a:pPr lvl="2">
              <a:spcBef>
                <a:spcPts val="0"/>
              </a:spcBef>
              <a:spcAft>
                <a:spcPts val="400"/>
              </a:spcAft>
            </a:pPr>
            <a:r>
              <a:rPr lang="en-US" sz="1050" dirty="0"/>
              <a:t>Equivalent expressions</a:t>
            </a:r>
          </a:p>
          <a:p>
            <a:pPr lvl="2">
              <a:spcBef>
                <a:spcPts val="0"/>
              </a:spcBef>
              <a:spcAft>
                <a:spcPts val="400"/>
              </a:spcAft>
            </a:pPr>
            <a:r>
              <a:rPr lang="en-US" sz="1050" dirty="0"/>
              <a:t>Some examples of optimizations and explanation.</a:t>
            </a:r>
          </a:p>
          <a:p>
            <a:pPr lvl="2">
              <a:spcBef>
                <a:spcPts val="0"/>
              </a:spcBef>
              <a:spcAft>
                <a:spcPts val="400"/>
              </a:spcAft>
            </a:pPr>
            <a:r>
              <a:rPr lang="en-US" sz="1050" dirty="0"/>
              <a:t>Statics and information for cost optimization computation</a:t>
            </a:r>
          </a:p>
          <a:p>
            <a:pPr lvl="1">
              <a:spcBef>
                <a:spcPts val="0"/>
              </a:spcBef>
              <a:spcAft>
                <a:spcPts val="400"/>
              </a:spcAft>
            </a:pPr>
            <a:r>
              <a:rPr lang="en-US" sz="1400" dirty="0"/>
              <a:t>Transactions</a:t>
            </a:r>
          </a:p>
          <a:p>
            <a:pPr lvl="2">
              <a:spcBef>
                <a:spcPts val="0"/>
              </a:spcBef>
              <a:spcAft>
                <a:spcPts val="400"/>
              </a:spcAft>
            </a:pPr>
            <a:r>
              <a:rPr lang="en-US" sz="1200" dirty="0"/>
              <a:t>Concepts</a:t>
            </a:r>
          </a:p>
          <a:p>
            <a:pPr lvl="2">
              <a:spcBef>
                <a:spcPts val="0"/>
              </a:spcBef>
              <a:spcAft>
                <a:spcPts val="400"/>
              </a:spcAft>
            </a:pPr>
            <a:r>
              <a:rPr lang="en-US" sz="1200" dirty="0"/>
              <a:t>Atomicity,  durability and recovery</a:t>
            </a:r>
          </a:p>
          <a:p>
            <a:pPr lvl="2">
              <a:spcBef>
                <a:spcPts val="0"/>
              </a:spcBef>
              <a:spcAft>
                <a:spcPts val="400"/>
              </a:spcAft>
            </a:pPr>
            <a:r>
              <a:rPr lang="en-US" sz="1200" dirty="0"/>
              <a:t>Isolation, concurrency control and locking</a:t>
            </a:r>
          </a:p>
          <a:p>
            <a:pPr lvl="1">
              <a:spcBef>
                <a:spcPts val="0"/>
              </a:spcBef>
              <a:spcAft>
                <a:spcPts val="400"/>
              </a:spcAft>
            </a:pPr>
            <a:r>
              <a:rPr lang="en-US" sz="1400" dirty="0"/>
              <a:t>Scalability</a:t>
            </a:r>
          </a:p>
          <a:p>
            <a:pPr>
              <a:spcBef>
                <a:spcPts val="0"/>
              </a:spcBef>
              <a:spcAft>
                <a:spcPts val="400"/>
              </a:spcAft>
            </a:pPr>
            <a:r>
              <a:rPr lang="en-US" sz="1600" dirty="0"/>
              <a:t>Web applications</a:t>
            </a:r>
          </a:p>
          <a:p>
            <a:pPr lvl="1">
              <a:spcBef>
                <a:spcPts val="0"/>
              </a:spcBef>
              <a:spcAft>
                <a:spcPts val="400"/>
              </a:spcAft>
            </a:pPr>
            <a:r>
              <a:rPr lang="en-US" sz="1400" dirty="0"/>
              <a:t>Concepts</a:t>
            </a:r>
          </a:p>
          <a:p>
            <a:pPr lvl="1">
              <a:spcBef>
                <a:spcPts val="0"/>
              </a:spcBef>
              <a:spcAft>
                <a:spcPts val="400"/>
              </a:spcAft>
            </a:pPr>
            <a:r>
              <a:rPr lang="en-US" sz="1400" dirty="0"/>
              <a:t>REST</a:t>
            </a:r>
          </a:p>
          <a:p>
            <a:pPr lvl="1">
              <a:spcBef>
                <a:spcPts val="0"/>
              </a:spcBef>
              <a:spcAft>
                <a:spcPts val="400"/>
              </a:spcAft>
            </a:pPr>
            <a:r>
              <a:rPr lang="en-US" sz="1400" dirty="0"/>
              <a:t>Walkthrough of project template</a:t>
            </a:r>
          </a:p>
          <a:p>
            <a:pPr lvl="2">
              <a:spcBef>
                <a:spcPts val="0"/>
              </a:spcBef>
              <a:spcAft>
                <a:spcPts val="400"/>
              </a:spcAft>
            </a:pPr>
            <a:endParaRPr lang="en-US" sz="1200" dirty="0"/>
          </a:p>
          <a:p>
            <a:pPr lvl="2">
              <a:spcBef>
                <a:spcPts val="0"/>
              </a:spcBef>
              <a:spcAft>
                <a:spcPts val="400"/>
              </a:spcAft>
            </a:pPr>
            <a:endParaRPr lang="en-US" sz="1200" dirty="0"/>
          </a:p>
          <a:p>
            <a:pPr lvl="2">
              <a:spcBef>
                <a:spcPts val="0"/>
              </a:spcBef>
              <a:spcAft>
                <a:spcPts val="400"/>
              </a:spcAft>
            </a:pPr>
            <a:endParaRPr lang="en-US" sz="1400" dirty="0"/>
          </a:p>
          <a:p>
            <a:pPr lvl="2">
              <a:spcBef>
                <a:spcPts val="0"/>
              </a:spcBef>
              <a:spcAft>
                <a:spcPts val="400"/>
              </a:spcAft>
            </a:pPr>
            <a:endParaRPr lang="en-US" sz="1400" dirty="0"/>
          </a:p>
          <a:p>
            <a:pPr lvl="2">
              <a:spcBef>
                <a:spcPts val="0"/>
              </a:spcBef>
              <a:spcAft>
                <a:spcPts val="400"/>
              </a:spcAft>
            </a:pPr>
            <a:endParaRPr lang="en-US" sz="1400" dirty="0"/>
          </a:p>
          <a:p>
            <a:pPr lvl="1">
              <a:spcBef>
                <a:spcPts val="0"/>
              </a:spcBef>
              <a:spcAft>
                <a:spcPts val="400"/>
              </a:spcAft>
            </a:pPr>
            <a:endParaRPr lang="en-US" sz="1600" dirty="0"/>
          </a:p>
        </p:txBody>
      </p:sp>
      <p:sp>
        <p:nvSpPr>
          <p:cNvPr id="3" name="Title 2">
            <a:extLst>
              <a:ext uri="{FF2B5EF4-FFF2-40B4-BE49-F238E27FC236}">
                <a16:creationId xmlns:a16="http://schemas.microsoft.com/office/drawing/2014/main" id="{596DAD7A-6587-5AC8-1F35-7DA20279540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777849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3DEA30-F0FC-D8E6-4036-F2F1CFCBF628}"/>
              </a:ext>
            </a:extLst>
          </p:cNvPr>
          <p:cNvSpPr>
            <a:spLocks noGrp="1"/>
          </p:cNvSpPr>
          <p:nvPr>
            <p:ph idx="1"/>
          </p:nvPr>
        </p:nvSpPr>
        <p:spPr/>
        <p:txBody>
          <a:bodyPr/>
          <a:lstStyle/>
          <a:p>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US" altLang="en-US" baseline="-25000" dirty="0">
                <a:sym typeface="Greek Symbols" pitchFamily="18" charset="2"/>
              </a:rPr>
              <a:t> </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a:t>
            </a:r>
            <a:r>
              <a:rPr lang="en-IN" altLang="en-US" dirty="0"/>
              <a:t> ⨝</a:t>
            </a:r>
            <a:r>
              <a:rPr lang="en-US" altLang="en-US" baseline="-25000" dirty="0">
                <a:sym typeface="Symbol" panose="05050102010706020507" pitchFamily="18" charset="2"/>
              </a:rPr>
              <a:t></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a:t>
            </a:r>
          </a:p>
          <a:p>
            <a:r>
              <a:rPr lang="el-GR" dirty="0"/>
              <a:t>σ </a:t>
            </a:r>
            <a:r>
              <a:rPr lang="en-US" dirty="0"/>
              <a:t>name='Zhang' ∧ </a:t>
            </a:r>
            <a:r>
              <a:rPr lang="en-US" dirty="0" err="1"/>
              <a:t>course_id</a:t>
            </a:r>
            <a:r>
              <a:rPr lang="en-US" dirty="0"/>
              <a:t>='CS-101' (student ⨝ takes)</a:t>
            </a:r>
            <a:r>
              <a:rPr lang="en-US" dirty="0">
                <a:sym typeface="Symbol" panose="05050102010706020507" pitchFamily="18" charset="2"/>
              </a:rPr>
              <a:t> is equivalent to</a:t>
            </a:r>
            <a:br>
              <a:rPr lang="en-US" dirty="0">
                <a:sym typeface="Symbol" panose="05050102010706020507" pitchFamily="18" charset="2"/>
              </a:rPr>
            </a:br>
            <a:r>
              <a:rPr lang="el-GR" dirty="0">
                <a:sym typeface="Symbol" panose="05050102010706020507" pitchFamily="18" charset="2"/>
              </a:rPr>
              <a:t>(σ </a:t>
            </a:r>
            <a:r>
              <a:rPr lang="en-US" dirty="0">
                <a:sym typeface="Symbol" panose="05050102010706020507" pitchFamily="18" charset="2"/>
              </a:rPr>
              <a:t>name='Zhang' (student)) ⨝ (</a:t>
            </a:r>
            <a:r>
              <a:rPr lang="el-GR" dirty="0">
                <a:sym typeface="Symbol" panose="05050102010706020507" pitchFamily="18" charset="2"/>
              </a:rPr>
              <a:t>σ </a:t>
            </a:r>
            <a:r>
              <a:rPr lang="en-US" dirty="0" err="1">
                <a:sym typeface="Symbol" panose="05050102010706020507" pitchFamily="18" charset="2"/>
              </a:rPr>
              <a:t>course_id</a:t>
            </a:r>
            <a:r>
              <a:rPr lang="en-US" dirty="0">
                <a:sym typeface="Symbol" panose="05050102010706020507" pitchFamily="18" charset="2"/>
              </a:rPr>
              <a:t>='CS-101' (takes))</a:t>
            </a:r>
            <a:br>
              <a:rPr lang="en-US" dirty="0">
                <a:sym typeface="Symbol" panose="05050102010706020507" pitchFamily="18" charset="2"/>
              </a:rPr>
            </a:br>
            <a:endParaRPr lang="en-US" dirty="0"/>
          </a:p>
        </p:txBody>
      </p:sp>
      <p:sp>
        <p:nvSpPr>
          <p:cNvPr id="3" name="Title 2">
            <a:extLst>
              <a:ext uri="{FF2B5EF4-FFF2-40B4-BE49-F238E27FC236}">
                <a16:creationId xmlns:a16="http://schemas.microsoft.com/office/drawing/2014/main" id="{174387DC-D45E-3FAD-B1FA-73BE7BEEB490}"/>
              </a:ext>
            </a:extLst>
          </p:cNvPr>
          <p:cNvSpPr>
            <a:spLocks noGrp="1"/>
          </p:cNvSpPr>
          <p:nvPr>
            <p:ph type="title"/>
          </p:nvPr>
        </p:nvSpPr>
        <p:spPr/>
        <p:txBody>
          <a:bodyPr/>
          <a:lstStyle/>
          <a:p>
            <a:r>
              <a:rPr lang="en-US" dirty="0"/>
              <a:t>Explanation</a:t>
            </a:r>
          </a:p>
        </p:txBody>
      </p:sp>
      <p:pic>
        <p:nvPicPr>
          <p:cNvPr id="4" name="Picture 3">
            <a:extLst>
              <a:ext uri="{FF2B5EF4-FFF2-40B4-BE49-F238E27FC236}">
                <a16:creationId xmlns:a16="http://schemas.microsoft.com/office/drawing/2014/main" id="{C1D004F3-5218-8AAA-FD62-031BD3DE9B32}"/>
              </a:ext>
            </a:extLst>
          </p:cNvPr>
          <p:cNvPicPr>
            <a:picLocks noChangeAspect="1"/>
          </p:cNvPicPr>
          <p:nvPr/>
        </p:nvPicPr>
        <p:blipFill>
          <a:blip r:embed="rId2"/>
          <a:stretch>
            <a:fillRect/>
          </a:stretch>
        </p:blipFill>
        <p:spPr>
          <a:xfrm>
            <a:off x="762000" y="2022462"/>
            <a:ext cx="3594100" cy="2171725"/>
          </a:xfrm>
          <a:prstGeom prst="rect">
            <a:avLst/>
          </a:prstGeom>
        </p:spPr>
      </p:pic>
      <p:pic>
        <p:nvPicPr>
          <p:cNvPr id="5" name="Picture 4">
            <a:extLst>
              <a:ext uri="{FF2B5EF4-FFF2-40B4-BE49-F238E27FC236}">
                <a16:creationId xmlns:a16="http://schemas.microsoft.com/office/drawing/2014/main" id="{95D486FE-B8EE-0651-A9DD-7FAF78E02D0C}"/>
              </a:ext>
            </a:extLst>
          </p:cNvPr>
          <p:cNvPicPr>
            <a:picLocks noChangeAspect="1"/>
          </p:cNvPicPr>
          <p:nvPr/>
        </p:nvPicPr>
        <p:blipFill>
          <a:blip r:embed="rId3"/>
          <a:stretch>
            <a:fillRect/>
          </a:stretch>
        </p:blipFill>
        <p:spPr>
          <a:xfrm>
            <a:off x="5260491" y="2114549"/>
            <a:ext cx="3816350" cy="1987550"/>
          </a:xfrm>
          <a:prstGeom prst="rect">
            <a:avLst/>
          </a:prstGeom>
        </p:spPr>
      </p:pic>
      <p:sp>
        <p:nvSpPr>
          <p:cNvPr id="6" name="TextBox 5">
            <a:extLst>
              <a:ext uri="{FF2B5EF4-FFF2-40B4-BE49-F238E27FC236}">
                <a16:creationId xmlns:a16="http://schemas.microsoft.com/office/drawing/2014/main" id="{5F2FC4D1-AD19-7DCF-A9C4-647B0BB8F113}"/>
              </a:ext>
            </a:extLst>
          </p:cNvPr>
          <p:cNvSpPr txBox="1"/>
          <p:nvPr/>
        </p:nvSpPr>
        <p:spPr>
          <a:xfrm>
            <a:off x="228600" y="2800350"/>
            <a:ext cx="1724190" cy="646331"/>
          </a:xfrm>
          <a:prstGeom prst="rect">
            <a:avLst/>
          </a:prstGeom>
          <a:noFill/>
        </p:spPr>
        <p:txBody>
          <a:bodyPr wrap="none" rtlCol="0">
            <a:spAutoFit/>
          </a:bodyPr>
          <a:lstStyle/>
          <a:p>
            <a:r>
              <a:rPr lang="en-US" sz="1200" dirty="0"/>
              <a:t>Simplistically, the cost is:</a:t>
            </a:r>
          </a:p>
          <a:p>
            <a:pPr marL="171450" indent="-171450">
              <a:buFont typeface="Arial" panose="020B0604020202020204" pitchFamily="34" charset="0"/>
              <a:buChar char="•"/>
            </a:pPr>
            <a:r>
              <a:rPr lang="en-US" sz="1200" dirty="0"/>
              <a:t>(Join) 13 * 22 +</a:t>
            </a:r>
          </a:p>
          <a:p>
            <a:pPr marL="171450" indent="-171450">
              <a:buFont typeface="Arial" panose="020B0604020202020204" pitchFamily="34" charset="0"/>
              <a:buChar char="•"/>
            </a:pPr>
            <a:r>
              <a:rPr lang="en-US" sz="1200" dirty="0"/>
              <a:t>(Scan) 22</a:t>
            </a:r>
          </a:p>
        </p:txBody>
      </p:sp>
      <p:sp>
        <p:nvSpPr>
          <p:cNvPr id="7" name="TextBox 6">
            <a:extLst>
              <a:ext uri="{FF2B5EF4-FFF2-40B4-BE49-F238E27FC236}">
                <a16:creationId xmlns:a16="http://schemas.microsoft.com/office/drawing/2014/main" id="{A94C2050-A19D-EE7E-495F-2413C4055398}"/>
              </a:ext>
            </a:extLst>
          </p:cNvPr>
          <p:cNvSpPr txBox="1"/>
          <p:nvPr/>
        </p:nvSpPr>
        <p:spPr>
          <a:xfrm>
            <a:off x="4477255" y="2724150"/>
            <a:ext cx="1724190" cy="646331"/>
          </a:xfrm>
          <a:prstGeom prst="rect">
            <a:avLst/>
          </a:prstGeom>
          <a:noFill/>
        </p:spPr>
        <p:txBody>
          <a:bodyPr wrap="none" rtlCol="0">
            <a:spAutoFit/>
          </a:bodyPr>
          <a:lstStyle/>
          <a:p>
            <a:r>
              <a:rPr lang="en-US" sz="1200" dirty="0"/>
              <a:t>Simplistically, the cost is:</a:t>
            </a:r>
          </a:p>
          <a:p>
            <a:pPr marL="171450" indent="-171450">
              <a:buFont typeface="Arial" panose="020B0604020202020204" pitchFamily="34" charset="0"/>
              <a:buChar char="•"/>
            </a:pPr>
            <a:r>
              <a:rPr lang="en-US" sz="1200" dirty="0"/>
              <a:t>(Two scans) 13 + 22 +</a:t>
            </a:r>
          </a:p>
          <a:p>
            <a:pPr marL="171450" indent="-171450">
              <a:buFont typeface="Arial" panose="020B0604020202020204" pitchFamily="34" charset="0"/>
              <a:buChar char="•"/>
            </a:pPr>
            <a:r>
              <a:rPr lang="en-US" sz="1200" dirty="0"/>
              <a:t>(Join) 1 * 7</a:t>
            </a:r>
          </a:p>
        </p:txBody>
      </p:sp>
    </p:spTree>
    <p:extLst>
      <p:ext uri="{BB962C8B-B14F-4D97-AF65-F5344CB8AC3E}">
        <p14:creationId xmlns:p14="http://schemas.microsoft.com/office/powerpoint/2010/main" val="390749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B646A50B-011F-454A-8351-8C638211E95B}"/>
              </a:ext>
            </a:extLst>
          </p:cNvPr>
          <p:cNvSpPr>
            <a:spLocks noGrp="1" noChangeArrowheads="1"/>
          </p:cNvSpPr>
          <p:nvPr>
            <p:ph idx="1"/>
          </p:nvPr>
        </p:nvSpPr>
        <p:spPr>
          <a:xfrm>
            <a:off x="1655545" y="826873"/>
            <a:ext cx="5818472" cy="4025979"/>
          </a:xfrm>
        </p:spPr>
        <p:txBody>
          <a:bodyPr/>
          <a:lstStyle/>
          <a:p>
            <a:pPr>
              <a:buNone/>
              <a:tabLst>
                <a:tab pos="2315766" algn="ctr"/>
              </a:tabLst>
            </a:pPr>
            <a:r>
              <a:rPr lang="en-US" altLang="en-US" dirty="0"/>
              <a:t>8.	The projection operation distributes over the theta join operation as follows:</a:t>
            </a:r>
          </a:p>
          <a:p>
            <a:pPr>
              <a:buNone/>
              <a:tabLst>
                <a:tab pos="2315766" algn="ctr"/>
              </a:tabLst>
            </a:pPr>
            <a:r>
              <a:rPr lang="en-US" altLang="en-US" dirty="0"/>
              <a:t>	(a) if </a:t>
            </a:r>
            <a:r>
              <a:rPr kumimoji="0" lang="en-US" altLang="en-US" dirty="0">
                <a:solidFill>
                  <a:srgbClr val="000000"/>
                </a:solidFill>
                <a:sym typeface="Symbol" panose="05050102010706020507" pitchFamily="18" charset="2"/>
              </a:rPr>
              <a:t></a:t>
            </a:r>
            <a:r>
              <a:rPr lang="en-US" altLang="en-US" dirty="0">
                <a:sym typeface="Greek Symbols" pitchFamily="18" charset="2"/>
              </a:rPr>
              <a:t> involves only attributes from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a:t>
            </a:r>
            <a:br>
              <a:rPr lang="en-US" altLang="en-US" dirty="0">
                <a:sym typeface="Symbol" panose="05050102010706020507" pitchFamily="18" charset="2"/>
              </a:rPr>
            </a:br>
            <a:r>
              <a:rPr lang="en-IN" altLang="en-US" dirty="0">
                <a:sym typeface="Symbol" panose="05050102010706020507" pitchFamily="18" charset="2"/>
              </a:rPr>
              <a:t>         </a:t>
            </a:r>
            <a:r>
              <a:rPr lang="en-US" altLang="en-US" dirty="0">
                <a:solidFill>
                  <a:srgbClr val="FF0000"/>
                </a:solidFill>
                <a:ea typeface="MS PGothic" panose="020B0600070205080204" pitchFamily="34" charset="-128"/>
                <a:sym typeface="Symbol" panose="05050102010706020507" pitchFamily="18" charset="2"/>
              </a:rPr>
              <a:t> </a:t>
            </a:r>
            <a:r>
              <a:rPr lang="en-IN" baseline="-25000" dirty="0">
                <a:solidFill>
                  <a:srgbClr val="FF0000"/>
                </a:solidFill>
              </a:rPr>
              <a:t>L</a:t>
            </a:r>
            <a:r>
              <a:rPr lang="en-US" altLang="en-US" baseline="-46000" dirty="0">
                <a:solidFill>
                  <a:srgbClr val="FF0000"/>
                </a:solidFill>
                <a:sym typeface="Greek Symbols" pitchFamily="18" charset="2"/>
              </a:rPr>
              <a:t>1</a:t>
            </a:r>
            <a:r>
              <a:rPr lang="en-IN" baseline="-25000" dirty="0">
                <a:solidFill>
                  <a:srgbClr val="FF0000"/>
                </a:solidFill>
              </a:rPr>
              <a:t> </a:t>
            </a:r>
            <a:r>
              <a:rPr lang="en-US" altLang="en-US" baseline="-25000" dirty="0">
                <a:solidFill>
                  <a:srgbClr val="FF0000"/>
                </a:solidFill>
                <a:sym typeface="Symbol" panose="05050102010706020507" pitchFamily="18" charset="2"/>
              </a:rPr>
              <a:t> </a:t>
            </a:r>
            <a:r>
              <a:rPr lang="en-IN" baseline="-25000" dirty="0">
                <a:solidFill>
                  <a:srgbClr val="FF0000"/>
                </a:solidFill>
              </a:rPr>
              <a:t>L</a:t>
            </a:r>
            <a:r>
              <a:rPr lang="en-US" baseline="-46000" dirty="0">
                <a:solidFill>
                  <a:srgbClr val="FF0000"/>
                </a:solidFill>
                <a:sym typeface="Greek Symbols" pitchFamily="18" charset="2"/>
              </a:rPr>
              <a:t>2</a:t>
            </a:r>
            <a:r>
              <a:rPr lang="en-IN" dirty="0">
                <a:solidFill>
                  <a:srgbClr val="FF0000"/>
                </a:solidFill>
              </a:rPr>
              <a:t>(</a:t>
            </a:r>
            <a:r>
              <a:rPr lang="en-US" altLang="en-US" i="1" dirty="0">
                <a:solidFill>
                  <a:srgbClr val="FF0000"/>
                </a:solidFill>
              </a:rPr>
              <a:t>E</a:t>
            </a:r>
            <a:r>
              <a:rPr lang="en-US" altLang="en-US" baseline="-25000" dirty="0">
                <a:solidFill>
                  <a:srgbClr val="FF0000"/>
                </a:solidFill>
              </a:rPr>
              <a:t>1</a:t>
            </a:r>
            <a:r>
              <a:rPr lang="en-IN" altLang="en-US" dirty="0">
                <a:solidFill>
                  <a:srgbClr val="FF0000"/>
                </a:solidFill>
              </a:rPr>
              <a:t> ⨝</a:t>
            </a:r>
            <a:r>
              <a:rPr lang="en-US" altLang="en-US" baseline="-25000" dirty="0">
                <a:solidFill>
                  <a:srgbClr val="FF0000"/>
                </a:solidFill>
                <a:sym typeface="Symbol" panose="05050102010706020507" pitchFamily="18" charset="2"/>
              </a:rPr>
              <a:t></a:t>
            </a:r>
            <a:r>
              <a:rPr lang="en-US" altLang="en-US" i="1" dirty="0">
                <a:solidFill>
                  <a:srgbClr val="FF0000"/>
                </a:solidFill>
              </a:rPr>
              <a:t> </a:t>
            </a:r>
            <a:r>
              <a:rPr lang="en-US" altLang="en-US" baseline="-25000" dirty="0">
                <a:solidFill>
                  <a:srgbClr val="FF0000"/>
                </a:solidFill>
                <a:sym typeface="Symbol" panose="05050102010706020507" pitchFamily="18" charset="2"/>
              </a:rPr>
              <a:t> </a:t>
            </a:r>
            <a:r>
              <a:rPr lang="en-US" altLang="en-US" i="1" dirty="0">
                <a:solidFill>
                  <a:srgbClr val="FF0000"/>
                </a:solidFill>
              </a:rPr>
              <a:t>E</a:t>
            </a:r>
            <a:r>
              <a:rPr lang="en-US" altLang="en-US" i="1" baseline="-25000" dirty="0">
                <a:solidFill>
                  <a:srgbClr val="FF0000"/>
                </a:solidFill>
              </a:rPr>
              <a:t>2</a:t>
            </a:r>
            <a:r>
              <a:rPr lang="en-US" altLang="en-US" dirty="0">
                <a:solidFill>
                  <a:srgbClr val="FF0000"/>
                </a:solidFill>
              </a:rPr>
              <a:t>)     </a:t>
            </a:r>
            <a:r>
              <a:rPr lang="en-IN" dirty="0">
                <a:solidFill>
                  <a:srgbClr val="FF0000"/>
                </a:solidFill>
              </a:rPr>
              <a:t>≡     </a:t>
            </a:r>
            <a:r>
              <a:rPr lang="en-US" altLang="en-US" dirty="0">
                <a:solidFill>
                  <a:srgbClr val="FF0000"/>
                </a:solidFill>
                <a:ea typeface="MS PGothic" panose="020B0600070205080204" pitchFamily="34" charset="-128"/>
                <a:sym typeface="Symbol" panose="05050102010706020507" pitchFamily="18" charset="2"/>
              </a:rPr>
              <a:t> </a:t>
            </a:r>
            <a:r>
              <a:rPr lang="en-IN" baseline="-25000" dirty="0">
                <a:solidFill>
                  <a:srgbClr val="FF0000"/>
                </a:solidFill>
              </a:rPr>
              <a:t>L</a:t>
            </a:r>
            <a:r>
              <a:rPr lang="en-US" altLang="en-US" baseline="-46000" dirty="0">
                <a:solidFill>
                  <a:srgbClr val="FF0000"/>
                </a:solidFill>
                <a:sym typeface="Greek Symbols" pitchFamily="18" charset="2"/>
              </a:rPr>
              <a:t>1</a:t>
            </a:r>
            <a:r>
              <a:rPr lang="en-IN" dirty="0">
                <a:solidFill>
                  <a:srgbClr val="FF0000"/>
                </a:solidFill>
              </a:rPr>
              <a:t>(</a:t>
            </a:r>
            <a:r>
              <a:rPr lang="en-US" altLang="en-US" i="1" dirty="0">
                <a:solidFill>
                  <a:srgbClr val="FF0000"/>
                </a:solidFill>
              </a:rPr>
              <a:t>E</a:t>
            </a:r>
            <a:r>
              <a:rPr lang="en-US" altLang="en-US" baseline="-25000" dirty="0">
                <a:solidFill>
                  <a:srgbClr val="FF0000"/>
                </a:solidFill>
              </a:rPr>
              <a:t>1</a:t>
            </a:r>
            <a:r>
              <a:rPr lang="en-IN" altLang="en-US" dirty="0">
                <a:solidFill>
                  <a:srgbClr val="FF0000"/>
                </a:solidFill>
              </a:rPr>
              <a:t>) ⨝</a:t>
            </a:r>
            <a:r>
              <a:rPr lang="en-US" altLang="en-US" baseline="-25000" dirty="0">
                <a:solidFill>
                  <a:srgbClr val="FF0000"/>
                </a:solidFill>
                <a:sym typeface="Symbol" panose="05050102010706020507" pitchFamily="18" charset="2"/>
              </a:rPr>
              <a:t></a:t>
            </a:r>
            <a:r>
              <a:rPr lang="en-US" altLang="en-US" i="1" dirty="0">
                <a:solidFill>
                  <a:srgbClr val="FF0000"/>
                </a:solidFill>
              </a:rPr>
              <a:t> </a:t>
            </a:r>
            <a:r>
              <a:rPr lang="en-US" altLang="en-US" dirty="0">
                <a:solidFill>
                  <a:srgbClr val="FF0000"/>
                </a:solidFill>
                <a:ea typeface="MS PGothic" panose="020B0600070205080204" pitchFamily="34" charset="-128"/>
                <a:sym typeface="Symbol" panose="05050102010706020507" pitchFamily="18" charset="2"/>
              </a:rPr>
              <a:t> </a:t>
            </a:r>
            <a:r>
              <a:rPr lang="en-IN" baseline="-25000" dirty="0">
                <a:solidFill>
                  <a:srgbClr val="FF0000"/>
                </a:solidFill>
              </a:rPr>
              <a:t>L</a:t>
            </a:r>
            <a:r>
              <a:rPr lang="en-US" altLang="en-US" baseline="-46000" dirty="0">
                <a:solidFill>
                  <a:srgbClr val="FF0000"/>
                </a:solidFill>
                <a:sym typeface="Greek Symbols" pitchFamily="18" charset="2"/>
              </a:rPr>
              <a:t>2</a:t>
            </a:r>
            <a:r>
              <a:rPr lang="en-IN" dirty="0">
                <a:solidFill>
                  <a:srgbClr val="FF0000"/>
                </a:solidFill>
              </a:rPr>
              <a:t>(</a:t>
            </a:r>
            <a:r>
              <a:rPr lang="en-US" altLang="en-US" i="1" dirty="0">
                <a:solidFill>
                  <a:srgbClr val="FF0000"/>
                </a:solidFill>
              </a:rPr>
              <a:t>E</a:t>
            </a:r>
            <a:r>
              <a:rPr lang="en-US" altLang="en-US" i="1" baseline="-25000" dirty="0">
                <a:solidFill>
                  <a:srgbClr val="FF0000"/>
                </a:solidFill>
              </a:rPr>
              <a:t>2</a:t>
            </a:r>
            <a:r>
              <a:rPr lang="en-IN" altLang="en-US" dirty="0">
                <a:solidFill>
                  <a:srgbClr val="FF0000"/>
                </a:solidFill>
              </a:rPr>
              <a:t>)</a:t>
            </a:r>
            <a:r>
              <a:rPr lang="en-US" altLang="en-US" dirty="0">
                <a:solidFill>
                  <a:srgbClr val="FF0000"/>
                </a:solidFill>
              </a:rPr>
              <a:t> </a:t>
            </a:r>
            <a:r>
              <a:rPr lang="en-US" altLang="en-US" dirty="0">
                <a:sym typeface="Symbol" panose="05050102010706020507" pitchFamily="18" charset="2"/>
              </a:rPr>
              <a:t>	</a:t>
            </a:r>
          </a:p>
          <a:p>
            <a:pPr>
              <a:buNone/>
              <a:tabLst>
                <a:tab pos="2315766" algn="ctr"/>
              </a:tabLst>
            </a:pPr>
            <a:r>
              <a:rPr lang="en-US" altLang="en-US" dirty="0">
                <a:sym typeface="Symbol" panose="05050102010706020507" pitchFamily="18" charset="2"/>
              </a:rPr>
              <a:t>	(b) In general, consider a join </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sym typeface="Greek Symbols" pitchFamily="18" charset="2"/>
              </a:rPr>
              <a:t>. </a:t>
            </a:r>
          </a:p>
          <a:p>
            <a:pPr lvl="1">
              <a:tabLst>
                <a:tab pos="2315766" algn="ctr"/>
              </a:tabLst>
            </a:pPr>
            <a:r>
              <a:rPr lang="en-US" altLang="en-US" dirty="0">
                <a:sym typeface="Greek Symbols" pitchFamily="18" charset="2"/>
              </a:rPr>
              <a:t> Let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and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 be sets of attributes from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and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respectively.  </a:t>
            </a:r>
          </a:p>
          <a:p>
            <a:pPr lvl="1">
              <a:tabLst>
                <a:tab pos="2315766" algn="ctr"/>
              </a:tabLst>
            </a:pPr>
            <a:r>
              <a:rPr lang="en-US" altLang="en-US" dirty="0">
                <a:sym typeface="Greek Symbols" pitchFamily="18" charset="2"/>
              </a:rPr>
              <a:t>Let </a:t>
            </a:r>
            <a:r>
              <a:rPr lang="en-US" altLang="en-US" i="1" dirty="0">
                <a:sym typeface="Symbol" panose="05050102010706020507" pitchFamily="18" charset="2"/>
              </a:rPr>
              <a:t>L</a:t>
            </a:r>
            <a:r>
              <a:rPr lang="en-US" altLang="en-US" baseline="-25000" dirty="0">
                <a:sym typeface="Symbol" panose="05050102010706020507" pitchFamily="18" charset="2"/>
              </a:rPr>
              <a:t>3</a:t>
            </a:r>
            <a:r>
              <a:rPr lang="en-US" altLang="en-US" dirty="0">
                <a:sym typeface="Symbol" panose="05050102010706020507" pitchFamily="18" charset="2"/>
              </a:rPr>
              <a:t> be attributes of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that are involved in join condition </a:t>
            </a:r>
            <a:r>
              <a:rPr lang="en-US" altLang="en-US" i="1" dirty="0">
                <a:sym typeface="Greek Symbols" pitchFamily="18" charset="2"/>
              </a:rPr>
              <a:t>, </a:t>
            </a:r>
            <a:r>
              <a:rPr lang="en-US" altLang="en-US" dirty="0">
                <a:sym typeface="Greek Symbols" pitchFamily="18" charset="2"/>
              </a:rPr>
              <a:t>but are not in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 and</a:t>
            </a:r>
          </a:p>
          <a:p>
            <a:pPr lvl="1">
              <a:tabLst>
                <a:tab pos="2315766" algn="ctr"/>
              </a:tabLst>
            </a:pPr>
            <a:r>
              <a:rPr lang="en-US" altLang="en-US" dirty="0">
                <a:sym typeface="Symbol" panose="05050102010706020507" pitchFamily="18" charset="2"/>
              </a:rPr>
              <a:t> let </a:t>
            </a:r>
            <a:r>
              <a:rPr lang="en-US" altLang="en-US" i="1" dirty="0">
                <a:sym typeface="Greek Symbols" pitchFamily="18" charset="2"/>
              </a:rPr>
              <a:t>L</a:t>
            </a:r>
            <a:r>
              <a:rPr lang="en-US" altLang="en-US" baseline="-25000" dirty="0">
                <a:sym typeface="Greek Symbols" pitchFamily="18" charset="2"/>
              </a:rPr>
              <a:t>4</a:t>
            </a:r>
            <a:r>
              <a:rPr lang="en-US" altLang="en-US" dirty="0">
                <a:sym typeface="Greek Symbols" pitchFamily="18" charset="2"/>
              </a:rPr>
              <a:t> be attributes of </a:t>
            </a:r>
            <a:r>
              <a:rPr lang="en-US" altLang="en-US" i="1" dirty="0">
                <a:sym typeface="Greek Symbols" pitchFamily="18" charset="2"/>
              </a:rPr>
              <a:t>E</a:t>
            </a:r>
            <a:r>
              <a:rPr lang="en-US" altLang="en-US" baseline="-25000" dirty="0">
                <a:sym typeface="Greek Symbols" pitchFamily="18" charset="2"/>
              </a:rPr>
              <a:t>2 </a:t>
            </a:r>
            <a:r>
              <a:rPr lang="en-US" altLang="en-US" dirty="0">
                <a:sym typeface="Greek Symbols" pitchFamily="18" charset="2"/>
              </a:rPr>
              <a:t>that are involved in join condition </a:t>
            </a:r>
            <a:r>
              <a:rPr lang="en-US" altLang="en-US" dirty="0">
                <a:sym typeface="Symbol" panose="05050102010706020507" pitchFamily="18" charset="2"/>
              </a:rPr>
              <a:t></a:t>
            </a:r>
            <a:r>
              <a:rPr lang="en-US" altLang="en-US" dirty="0">
                <a:sym typeface="Greek Symbols" pitchFamily="18" charset="2"/>
              </a:rPr>
              <a:t>, but are not in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a:t>
            </a:r>
            <a:br>
              <a:rPr lang="en-US" altLang="en-US" dirty="0">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2</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2</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3</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2</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4</a:t>
            </a:r>
            <a:r>
              <a:rPr lang="en-IN" dirty="0"/>
              <a:t>(</a:t>
            </a:r>
            <a:r>
              <a:rPr lang="en-US" altLang="en-US" i="1" dirty="0"/>
              <a:t>E</a:t>
            </a:r>
            <a:r>
              <a:rPr lang="en-US" altLang="en-US" baseline="-25000" dirty="0"/>
              <a:t>2</a:t>
            </a:r>
            <a:r>
              <a:rPr lang="en-IN" altLang="en-US" dirty="0"/>
              <a:t>))</a:t>
            </a:r>
          </a:p>
          <a:p>
            <a:pPr lvl="1">
              <a:tabLst>
                <a:tab pos="2315766" algn="ctr"/>
              </a:tabLst>
            </a:pPr>
            <a:endParaRPr lang="en-IN" altLang="en-US" dirty="0"/>
          </a:p>
          <a:p>
            <a:pPr marL="342900" lvl="1" indent="0">
              <a:buNone/>
              <a:tabLst>
                <a:tab pos="2315766" algn="ctr"/>
              </a:tabLst>
            </a:pPr>
            <a:r>
              <a:rPr lang="en-IN" altLang="en-US" dirty="0"/>
              <a:t>Similar equivalences hold for </a:t>
            </a:r>
            <a:r>
              <a:rPr lang="en-IN" altLang="en-US" dirty="0" err="1"/>
              <a:t>outerjoin</a:t>
            </a:r>
            <a:r>
              <a:rPr lang="en-IN" altLang="en-US" dirty="0"/>
              <a:t> operations: </a:t>
            </a:r>
            <a:r>
              <a:rPr lang="en-IN" dirty="0"/>
              <a:t>⟕, ⟖, and ⟗</a:t>
            </a:r>
            <a:r>
              <a:rPr lang="en-IN" altLang="en-US" dirty="0"/>
              <a:t> </a:t>
            </a:r>
            <a:endParaRPr lang="en-US" altLang="en-US" dirty="0">
              <a:sym typeface="Symbol" panose="05050102010706020507" pitchFamily="18" charset="2"/>
            </a:endParaRPr>
          </a:p>
        </p:txBody>
      </p:sp>
      <p:sp>
        <p:nvSpPr>
          <p:cNvPr id="361474" name="Rectangle 2">
            <a:extLst>
              <a:ext uri="{FF2B5EF4-FFF2-40B4-BE49-F238E27FC236}">
                <a16:creationId xmlns:a16="http://schemas.microsoft.com/office/drawing/2014/main" id="{CC6BF4E4-7BA6-4F5E-9757-648842B6E43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2" name="TextBox 1">
            <a:extLst>
              <a:ext uri="{FF2B5EF4-FFF2-40B4-BE49-F238E27FC236}">
                <a16:creationId xmlns:a16="http://schemas.microsoft.com/office/drawing/2014/main" id="{F84298DE-F22D-1BB7-5ADF-77ACE568AD32}"/>
              </a:ext>
            </a:extLst>
          </p:cNvPr>
          <p:cNvSpPr txBox="1"/>
          <p:nvPr/>
        </p:nvSpPr>
        <p:spPr>
          <a:xfrm>
            <a:off x="304800" y="4019550"/>
            <a:ext cx="5323380" cy="738664"/>
          </a:xfrm>
          <a:prstGeom prst="rect">
            <a:avLst/>
          </a:prstGeom>
          <a:noFill/>
        </p:spPr>
        <p:txBody>
          <a:bodyPr wrap="none" rtlCol="0">
            <a:spAutoFit/>
          </a:bodyPr>
          <a:lstStyle/>
          <a:p>
            <a:r>
              <a:rPr lang="en-US" sz="1400" dirty="0">
                <a:solidFill>
                  <a:srgbClr val="FF0000"/>
                </a:solidFill>
              </a:rPr>
              <a:t>Think about this rule … …</a:t>
            </a:r>
          </a:p>
          <a:p>
            <a:pPr marL="742950" lvl="1" indent="-285750">
              <a:buFont typeface="Arial" panose="020B0604020202020204" pitchFamily="34" charset="0"/>
              <a:buChar char="•"/>
            </a:pPr>
            <a:r>
              <a:rPr lang="en-US" sz="1400" dirty="0">
                <a:solidFill>
                  <a:srgbClr val="FF0000"/>
                </a:solidFill>
              </a:rPr>
              <a:t>The project makes the buffer pool consumption smaller, and</a:t>
            </a:r>
          </a:p>
          <a:p>
            <a:pPr marL="742950" lvl="1" indent="-285750">
              <a:buFont typeface="Arial" panose="020B0604020202020204" pitchFamily="34" charset="0"/>
              <a:buChar char="•"/>
            </a:pPr>
            <a:r>
              <a:rPr lang="en-US" sz="1400" dirty="0">
                <a:solidFill>
                  <a:srgbClr val="FF0000"/>
                </a:solidFill>
              </a:rPr>
              <a:t>I can combine the rule with commutativity (from above).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mc:AlternateContent xmlns:mc="http://schemas.openxmlformats.org/markup-compatibility/2006" xmlns:a14="http://schemas.microsoft.com/office/drawing/2010/main">
        <mc:Choice Requires="a14">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48326" y="822120"/>
                <a:ext cx="5551371" cy="3494810"/>
              </a:xfrm>
            </p:spPr>
            <p:txBody>
              <a:bodyPr/>
              <a:lstStyle/>
              <a:p>
                <a:pPr marL="0" indent="0">
                  <a:buNone/>
                  <a:tabLst>
                    <a:tab pos="1709738" algn="l"/>
                  </a:tabLst>
                </a:pPr>
                <a:r>
                  <a:rPr lang="en-US" altLang="en-US">
                    <a:solidFill>
                      <a:srgbClr val="002060"/>
                    </a:solidFill>
                  </a:rPr>
                  <a:t> 9.  </a:t>
                </a:r>
                <a:r>
                  <a:rPr lang="en-US" altLang="en-US"/>
                  <a:t>The set operations union and intersection are commutative</a:t>
                </a:r>
                <a:br>
                  <a:rPr lang="en-US" altLang="en-US"/>
                </a:b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 </a:t>
                </a:r>
                <a:br>
                  <a:rPr lang="en-US" altLang="en-US" baseline="-25000">
                    <a:sym typeface="Symbol" panose="05050102010706020507" pitchFamily="18" charset="2"/>
                  </a:rPr>
                </a:br>
                <a:r>
                  <a:rPr lang="en-US" altLang="en-US"/>
                  <a:t>               </a:t>
                </a:r>
                <a:r>
                  <a:rPr lang="en-US" altLang="en-US" i="1" err="1"/>
                  <a:t>E</a:t>
                </a:r>
                <a:r>
                  <a:rPr lang="en-US" altLang="en-US" baseline="-25000" err="1"/>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a:t>
                </a:r>
                <a:br>
                  <a:rPr lang="en-US" altLang="en-US">
                    <a:sym typeface="Symbol" panose="05050102010706020507" pitchFamily="18" charset="2"/>
                  </a:rPr>
                </a:br>
                <a:r>
                  <a:rPr lang="en-US" altLang="en-US" i="1"/>
                  <a:t>       </a:t>
                </a:r>
                <a:r>
                  <a:rPr lang="en-US" altLang="en-US"/>
                  <a:t>(set difference is not commutative).</a:t>
                </a:r>
                <a:endParaRPr lang="en-US" altLang="en-US">
                  <a:sym typeface="Symbol" panose="05050102010706020507" pitchFamily="18" charset="2"/>
                </a:endParaRPr>
              </a:p>
              <a:p>
                <a:pPr marL="0" indent="0">
                  <a:buNone/>
                  <a:tabLst>
                    <a:tab pos="1709738" algn="l"/>
                  </a:tabLst>
                </a:pPr>
                <a:r>
                  <a:rPr lang="en-US" altLang="en-US">
                    <a:solidFill>
                      <a:srgbClr val="002060"/>
                    </a:solidFill>
                    <a:sym typeface="Symbol" panose="05050102010706020507" pitchFamily="18" charset="2"/>
                  </a:rPr>
                  <a:t>10.  </a:t>
                </a:r>
                <a:r>
                  <a:rPr lang="en-US" altLang="en-US">
                    <a:sym typeface="Symbol" panose="05050102010706020507" pitchFamily="18" charset="2"/>
                  </a:rPr>
                  <a:t>Set union and intersection are associative.</a:t>
                </a:r>
                <a:br>
                  <a:rPr lang="en-US" altLang="en-US">
                    <a:sym typeface="Symbol" panose="05050102010706020507" pitchFamily="18" charset="2"/>
                  </a:rPr>
                </a:br>
                <a:r>
                  <a:rPr lang="en-US" altLang="en-US">
                    <a:sym typeface="Symbol" panose="05050102010706020507" pitchFamily="18" charset="2"/>
                  </a:rPr>
                  <a:t>           </a:t>
                </a: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3    </a:t>
                </a:r>
                <a:r>
                  <a:rPr lang="en-IN"/>
                  <a:t>≡</a:t>
                </a:r>
                <a:r>
                  <a:rPr lang="en-US" altLang="en-US" baseline="-25000">
                    <a:sym typeface="Symbol" panose="05050102010706020507" pitchFamily="18" charset="2"/>
                  </a:rPr>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a:t>(</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E</a:t>
                </a:r>
                <a:r>
                  <a:rPr lang="en-US" altLang="en-US" baseline="-25000">
                    <a:sym typeface="Symbol" panose="05050102010706020507" pitchFamily="18" charset="2"/>
                  </a:rPr>
                  <a:t>3</a:t>
                </a:r>
                <a:r>
                  <a:rPr lang="en-IN"/>
                  <a:t>)</a:t>
                </a:r>
                <a:r>
                  <a:rPr lang="en-US" altLang="en-US" baseline="-25000">
                    <a:sym typeface="Symbol" panose="05050102010706020507" pitchFamily="18" charset="2"/>
                  </a:rPr>
                  <a:t> </a:t>
                </a:r>
                <a:br>
                  <a:rPr lang="en-US" altLang="en-US" baseline="-25000">
                    <a:sym typeface="Symbol" panose="05050102010706020507" pitchFamily="18" charset="2"/>
                  </a:rPr>
                </a:br>
                <a:r>
                  <a:rPr lang="en-US" altLang="en-US" baseline="-25000">
                    <a:sym typeface="Symbol" panose="05050102010706020507" pitchFamily="18" charset="2"/>
                  </a:rPr>
                  <a:t>              </a:t>
                </a:r>
                <a:r>
                  <a:rPr lang="en-US" altLang="en-US">
                    <a:sym typeface="Symbol" panose="05050102010706020507" pitchFamily="18" charset="2"/>
                  </a:rPr>
                  <a:t>  </a:t>
                </a: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3    </a:t>
                </a:r>
                <a:r>
                  <a:rPr lang="en-IN"/>
                  <a:t>≡   </a:t>
                </a:r>
                <a:r>
                  <a:rPr lang="en-US" altLang="en-US" baseline="-25000">
                    <a:sym typeface="Symbol" panose="05050102010706020507" pitchFamily="18" charset="2"/>
                  </a:rPr>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a:t>(</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E</a:t>
                </a:r>
                <a:r>
                  <a:rPr lang="en-US" altLang="en-US" baseline="-25000">
                    <a:sym typeface="Symbol" panose="05050102010706020507" pitchFamily="18" charset="2"/>
                  </a:rPr>
                  <a:t>3</a:t>
                </a:r>
                <a:r>
                  <a:rPr lang="en-IN"/>
                  <a:t>)</a:t>
                </a:r>
                <a:r>
                  <a:rPr lang="en-US" altLang="en-US" baseline="-25000">
                    <a:sym typeface="Symbol" panose="05050102010706020507" pitchFamily="18" charset="2"/>
                  </a:rPr>
                  <a:t> </a:t>
                </a:r>
                <a:endParaRPr lang="en-US" altLang="en-US">
                  <a:sym typeface="Symbol" panose="05050102010706020507" pitchFamily="18" charset="2"/>
                </a:endParaRPr>
              </a:p>
              <a:p>
                <a:pPr marL="0" indent="0">
                  <a:buNone/>
                  <a:tabLst>
                    <a:tab pos="1709738" algn="l"/>
                  </a:tabLst>
                </a:pPr>
                <a:r>
                  <a:rPr lang="en-US" altLang="en-US">
                    <a:solidFill>
                      <a:srgbClr val="002060"/>
                    </a:solidFill>
                    <a:sym typeface="Symbol" panose="05050102010706020507" pitchFamily="18" charset="2"/>
                  </a:rPr>
                  <a:t>11.  </a:t>
                </a:r>
                <a:r>
                  <a:rPr lang="en-US" altLang="en-US">
                    <a:sym typeface="Symbol" panose="05050102010706020507" pitchFamily="18" charset="2"/>
                  </a:rPr>
                  <a:t>The selection operation distributes over ,  and –. </a:t>
                </a:r>
                <a:br>
                  <a:rPr lang="en-US" altLang="en-US">
                    <a:sym typeface="Symbol" panose="05050102010706020507" pitchFamily="18" charset="2"/>
                  </a:rPr>
                </a:br>
                <a:r>
                  <a:rPr lang="en-IN" altLang="en-US" i="1">
                    <a:latin typeface="Cambria Math" panose="02040503050406030204" pitchFamily="18" charset="0"/>
                  </a:rPr>
                  <a:t> </a:t>
                </a:r>
                <a14:m>
                  <m:oMath xmlns:m="http://schemas.openxmlformats.org/officeDocument/2006/math">
                    <m:r>
                      <m:rPr>
                        <m:nor/>
                      </m:rPr>
                      <a:rPr lang="en-US" altLang="en-US" dirty="0"/>
                      <m:t>	</m:t>
                    </m:r>
                  </m:oMath>
                </a14:m>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c.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d.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br>
                  <a:rPr lang="en-US" altLang="en-US" baseline="-25000">
                    <a:sym typeface="Greek Symbols" pitchFamily="18" charset="2"/>
                  </a:rPr>
                </a:br>
                <a:r>
                  <a:rPr lang="en-US" altLang="en-US" baseline="-25000">
                    <a:sym typeface="Greek Symbols" pitchFamily="18" charset="2"/>
                  </a:rPr>
                  <a:t>                  </a:t>
                </a:r>
                <a:r>
                  <a:rPr lang="en-US" altLang="en-US">
                    <a:sym typeface="Greek Symbols" pitchFamily="18" charset="2"/>
                  </a:rPr>
                  <a:t>e.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br>
                  <a:rPr lang="en-US" altLang="en-US">
                    <a:sym typeface="Greek Symbols" pitchFamily="18" charset="2"/>
                  </a:rPr>
                </a:br>
                <a:r>
                  <a:rPr lang="en-US" altLang="en-US">
                    <a:sym typeface="Greek Symbols" pitchFamily="18" charset="2"/>
                  </a:rPr>
                  <a:t>        preceding equivalence does not hold for</a:t>
                </a:r>
                <a:r>
                  <a:rPr lang="en-US" altLang="en-US">
                    <a:sym typeface="Symbol" panose="05050102010706020507" pitchFamily="18" charset="2"/>
                  </a:rPr>
                  <a:t> </a:t>
                </a:r>
              </a:p>
              <a:p>
                <a:pPr marL="0" indent="0">
                  <a:buNone/>
                  <a:tabLst>
                    <a:tab pos="1709738" algn="l"/>
                  </a:tabLst>
                </a:pPr>
                <a:r>
                  <a:rPr lang="en-US" altLang="en-US">
                    <a:solidFill>
                      <a:srgbClr val="002060"/>
                    </a:solidFill>
                    <a:sym typeface="Greek Symbols" pitchFamily="18" charset="2"/>
                  </a:rPr>
                  <a:t>12.  </a:t>
                </a:r>
                <a:r>
                  <a:rPr lang="en-US" altLang="en-US">
                    <a:sym typeface="Greek Symbols" pitchFamily="18" charset="2"/>
                  </a:rPr>
                  <a:t>The projection operation distributes over union</a:t>
                </a:r>
                <a:br>
                  <a:rPr lang="en-US" altLang="en-US">
                    <a:sym typeface="Greek Symbols" pitchFamily="18" charset="2"/>
                  </a:rPr>
                </a:br>
                <a:r>
                  <a:rPr lang="en-US" altLang="en-US">
                    <a:sym typeface="Greek Symbols" pitchFamily="18" charset="2"/>
                  </a:rPr>
                  <a:t>        </a:t>
                </a:r>
                <a:r>
                  <a:rPr lang="en-US" altLang="en-US">
                    <a:sym typeface="Symbol" panose="05050102010706020507" pitchFamily="18" charset="2"/>
                  </a:rPr>
                  <a:t></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a:t>
                </a:r>
                <a:r>
                  <a:rPr lang="en-US" altLang="en-US">
                    <a:sym typeface="Symbol" panose="05050102010706020507" pitchFamily="18" charset="2"/>
                  </a:rPr>
                  <a:t>     (</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1</a:t>
                </a:r>
                <a:r>
                  <a:rPr lang="en-US" altLang="en-US"/>
                  <a:t>)) </a:t>
                </a:r>
                <a:r>
                  <a:rPr lang="en-US" altLang="en-US">
                    <a:sym typeface="Symbol" panose="05050102010706020507" pitchFamily="18" charset="2"/>
                  </a:rPr>
                  <a:t> (</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2</a:t>
                </a:r>
                <a:r>
                  <a:rPr lang="en-US" altLang="en-US"/>
                  <a:t>)) </a:t>
                </a:r>
                <a:endParaRPr lang="en-US" altLang="en-US">
                  <a:sym typeface="Greek Symbols" pitchFamily="18" charset="2"/>
                </a:endParaRPr>
              </a:p>
              <a:p>
                <a:pPr marL="303610" indent="-303610">
                  <a:buFont typeface="Monotype Sorts" pitchFamily="-65" charset="2"/>
                  <a:buAutoNum type="arabicPeriod" startAt="10"/>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mc:Choice>
        <mc:Fallback xmlns="">
          <p:sp>
            <p:nvSpPr>
              <p:cNvPr id="362499" name="Rectangle 3">
                <a:extLst>
                  <a:ext uri="{FF2B5EF4-FFF2-40B4-BE49-F238E27FC236}">
                    <a16:creationId xmlns:a16="http://schemas.microsoft.com/office/drawing/2014/main" id="{CD34A2FB-3E13-4F06-8207-CFF2D7389F2B}"/>
                  </a:ext>
                </a:extLst>
              </p:cNvPr>
              <p:cNvSpPr>
                <a:spLocks noGrp="1" noRot="1" noChangeAspect="1" noMove="1" noResize="1" noEditPoints="1" noAdjustHandles="1" noChangeArrowheads="1" noChangeShapeType="1" noTextEdit="1"/>
              </p:cNvSpPr>
              <p:nvPr>
                <p:ph idx="1"/>
              </p:nvPr>
            </p:nvSpPr>
            <p:spPr>
              <a:xfrm>
                <a:off x="1648326" y="822120"/>
                <a:ext cx="5551371" cy="3494810"/>
              </a:xfrm>
              <a:blipFill>
                <a:blip r:embed="rId3"/>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60C9C2B-20A9-D4B9-90DE-D619BE72171B}"/>
              </a:ext>
            </a:extLst>
          </p:cNvPr>
          <p:cNvSpPr txBox="1"/>
          <p:nvPr/>
        </p:nvSpPr>
        <p:spPr>
          <a:xfrm>
            <a:off x="6248400" y="2876550"/>
            <a:ext cx="2105576" cy="646331"/>
          </a:xfrm>
          <a:prstGeom prst="rect">
            <a:avLst/>
          </a:prstGeom>
          <a:noFill/>
        </p:spPr>
        <p:txBody>
          <a:bodyPr wrap="none" rtlCol="0">
            <a:spAutoFit/>
          </a:bodyPr>
          <a:lstStyle/>
          <a:p>
            <a:r>
              <a:rPr lang="en-US" dirty="0">
                <a:solidFill>
                  <a:srgbClr val="FF0000"/>
                </a:solidFill>
              </a:rPr>
              <a:t>I will take their word</a:t>
            </a:r>
            <a:br>
              <a:rPr lang="en-US" dirty="0">
                <a:solidFill>
                  <a:srgbClr val="FF0000"/>
                </a:solidFill>
              </a:rPr>
            </a:br>
            <a:r>
              <a:rPr lang="en-US" dirty="0">
                <a:solidFill>
                  <a:srgbClr val="FF0000"/>
                </a:solidFill>
              </a:rPr>
              <a:t>for 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2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228600" y="742950"/>
            <a:ext cx="5854566" cy="4231502"/>
          </a:xfrm>
        </p:spPr>
        <p:txBody>
          <a:bodyPr/>
          <a:lstStyle/>
          <a:p>
            <a:pPr marL="0" indent="0">
              <a:buNone/>
              <a:tabLst>
                <a:tab pos="1709738" algn="l"/>
              </a:tabLst>
            </a:pPr>
            <a:r>
              <a:rPr lang="en-US" altLang="en-US" dirty="0">
                <a:solidFill>
                  <a:srgbClr val="002060"/>
                </a:solidFill>
                <a:sym typeface="Greek Symbols" pitchFamily="18" charset="2"/>
              </a:rPr>
              <a:t>13.</a:t>
            </a:r>
            <a:r>
              <a:rPr lang="en-US" altLang="en-US" dirty="0">
                <a:sym typeface="Greek Symbols" pitchFamily="18" charset="2"/>
              </a:rPr>
              <a:t>  Selection distributes over aggregation as below</a:t>
            </a:r>
            <a:br>
              <a:rPr lang="en-US" altLang="en-US" dirty="0">
                <a:sym typeface="Greek Symbols" pitchFamily="18" charset="2"/>
              </a:rPr>
            </a:b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baseline="-25000" dirty="0">
                <a:sym typeface="Greek Symbols" pitchFamily="18" charset="2"/>
              </a:rPr>
              <a:t>G</a:t>
            </a:r>
            <a:r>
              <a:rPr lang="en-IN" dirty="0"/>
              <a:t>𝛾</a:t>
            </a:r>
            <a:r>
              <a:rPr lang="en-US" altLang="en-US" baseline="-25000" dirty="0">
                <a:sym typeface="Greek Symbols" pitchFamily="18" charset="2"/>
              </a:rPr>
              <a:t>A</a:t>
            </a:r>
            <a:r>
              <a:rPr lang="en-US" altLang="en-US" dirty="0">
                <a:sym typeface="Greek Symbols" pitchFamily="18" charset="2"/>
              </a:rPr>
              <a:t>(</a:t>
            </a:r>
            <a:r>
              <a:rPr lang="en-US" altLang="en-US" i="1" dirty="0">
                <a:sym typeface="Greek Symbols" pitchFamily="18" charset="2"/>
              </a:rPr>
              <a:t>E</a:t>
            </a:r>
            <a:r>
              <a:rPr lang="en-US" altLang="en-US" dirty="0">
                <a:sym typeface="Greek Symbols" pitchFamily="18" charset="2"/>
              </a:rPr>
              <a:t>))    </a:t>
            </a:r>
            <a:r>
              <a:rPr lang="en-IN" dirty="0"/>
              <a:t>≡   </a:t>
            </a:r>
            <a:r>
              <a:rPr lang="en-US" altLang="en-US" baseline="-25000" dirty="0">
                <a:sym typeface="Greek Symbols" pitchFamily="18" charset="2"/>
              </a:rPr>
              <a:t>G</a:t>
            </a:r>
            <a:r>
              <a:rPr lang="en-IN" dirty="0"/>
              <a:t>𝛾</a:t>
            </a:r>
            <a:r>
              <a:rPr lang="en-US" altLang="en-US" baseline="-25000" dirty="0">
                <a:sym typeface="Greek Symbols" pitchFamily="18" charset="2"/>
              </a:rPr>
              <a:t>A</a:t>
            </a:r>
            <a:r>
              <a:rPr lang="en-US" altLang="en-US" dirty="0">
                <a:sym typeface="Greek Symbols" pitchFamily="18" charset="2"/>
              </a:rPr>
              <a:t>(</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dirty="0">
                <a:sym typeface="Greek Symbols" pitchFamily="18" charset="2"/>
              </a:rPr>
              <a:t>)) </a:t>
            </a:r>
            <a:br>
              <a:rPr lang="en-US" altLang="en-US" dirty="0">
                <a:sym typeface="Greek Symbols" pitchFamily="18" charset="2"/>
              </a:rPr>
            </a:br>
            <a:r>
              <a:rPr lang="en-US" altLang="en-US" dirty="0">
                <a:sym typeface="Greek Symbols" pitchFamily="18" charset="2"/>
              </a:rPr>
              <a:t>       provided </a:t>
            </a:r>
            <a:r>
              <a:rPr lang="en-US" altLang="en-US" dirty="0">
                <a:sym typeface="Symbol" panose="05050102010706020507" pitchFamily="18" charset="2"/>
              </a:rPr>
              <a:t></a:t>
            </a:r>
            <a:r>
              <a:rPr lang="en-US" altLang="en-US" dirty="0">
                <a:sym typeface="Greek Symbols" pitchFamily="18" charset="2"/>
              </a:rPr>
              <a:t> only involves attributes in G</a:t>
            </a:r>
          </a:p>
          <a:p>
            <a:pPr marL="0" indent="0">
              <a:spcBef>
                <a:spcPts val="536"/>
              </a:spcBef>
              <a:buNone/>
              <a:tabLst>
                <a:tab pos="1709738" algn="l"/>
              </a:tabLst>
            </a:pPr>
            <a:r>
              <a:rPr lang="en-US" altLang="en-US" dirty="0">
                <a:solidFill>
                  <a:srgbClr val="002060"/>
                </a:solidFill>
                <a:sym typeface="Greek Symbols" pitchFamily="18" charset="2"/>
              </a:rPr>
              <a:t>14.</a:t>
            </a:r>
            <a:r>
              <a:rPr lang="en-US" altLang="en-US" dirty="0">
                <a:sym typeface="Greek Symbols" pitchFamily="18" charset="2"/>
              </a:rPr>
              <a:t>  a. Full </a:t>
            </a:r>
            <a:r>
              <a:rPr lang="en-US" altLang="en-US" dirty="0" err="1">
                <a:sym typeface="Greek Symbols" pitchFamily="18" charset="2"/>
              </a:rPr>
              <a:t>outerjoin</a:t>
            </a:r>
            <a:r>
              <a:rPr lang="en-US" altLang="en-US" dirty="0">
                <a:sym typeface="Greek Symbols" pitchFamily="18" charset="2"/>
              </a:rPr>
              <a:t> is commutative:</a:t>
            </a:r>
            <a:br>
              <a:rPr lang="en-US" altLang="en-US" dirty="0">
                <a:sym typeface="Greek Symbols" pitchFamily="18" charset="2"/>
              </a:rPr>
            </a:br>
            <a:r>
              <a:rPr lang="en-US" altLang="en-US" dirty="0">
                <a:sym typeface="Greek Symbols" pitchFamily="18" charset="2"/>
              </a:rPr>
              <a:t>            </a:t>
            </a:r>
            <a:r>
              <a:rPr lang="en-US" altLang="en-US" i="1" dirty="0"/>
              <a:t>E</a:t>
            </a:r>
            <a:r>
              <a:rPr lang="en-US" altLang="en-US" baseline="-25000" dirty="0"/>
              <a:t>1</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 </a:t>
            </a:r>
            <a:br>
              <a:rPr lang="en-US" altLang="en-US" baseline="-25000" dirty="0">
                <a:sym typeface="Symbol" panose="05050102010706020507" pitchFamily="18" charset="2"/>
              </a:rPr>
            </a:br>
            <a:r>
              <a:rPr lang="en-US" altLang="en-US" baseline="-25000" dirty="0">
                <a:sym typeface="Symbol" panose="05050102010706020507" pitchFamily="18" charset="2"/>
              </a:rPr>
              <a:t>           </a:t>
            </a:r>
            <a:r>
              <a:rPr lang="en-US" altLang="en-US" dirty="0">
                <a:sym typeface="Symbol" panose="05050102010706020507" pitchFamily="18" charset="2"/>
              </a:rPr>
              <a:t>b. Left and right </a:t>
            </a:r>
            <a:r>
              <a:rPr lang="en-US" altLang="en-US" dirty="0" err="1">
                <a:sym typeface="Symbol" panose="05050102010706020507" pitchFamily="18" charset="2"/>
              </a:rPr>
              <a:t>outerjoin</a:t>
            </a:r>
            <a:r>
              <a:rPr lang="en-US" altLang="en-US" dirty="0">
                <a:sym typeface="Symbol" panose="05050102010706020507" pitchFamily="18" charset="2"/>
              </a:rPr>
              <a:t> are not commutative, but:</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t>E</a:t>
            </a:r>
            <a:r>
              <a:rPr lang="en-US" altLang="en-US" baseline="-25000" dirty="0"/>
              <a:t>1</a:t>
            </a:r>
            <a:r>
              <a:rPr lang="en-US" altLang="en-US" dirty="0"/>
              <a:t> </a:t>
            </a:r>
            <a:r>
              <a:rPr lang="en-IN" dirty="0"/>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endParaRPr lang="en-US" altLang="en-US" dirty="0">
              <a:sym typeface="Greek Symbols" pitchFamily="18" charset="2"/>
            </a:endParaRPr>
          </a:p>
          <a:p>
            <a:pPr marL="0" indent="0">
              <a:spcBef>
                <a:spcPts val="536"/>
              </a:spcBef>
              <a:buNone/>
              <a:tabLst>
                <a:tab pos="1709738" algn="l"/>
              </a:tabLst>
            </a:pPr>
            <a:r>
              <a:rPr lang="en-US" altLang="en-US" dirty="0">
                <a:solidFill>
                  <a:srgbClr val="002060"/>
                </a:solidFill>
                <a:sym typeface="Greek Symbols" pitchFamily="18" charset="2"/>
              </a:rPr>
              <a:t>15.  </a:t>
            </a:r>
            <a:r>
              <a:rPr lang="en-US" altLang="en-US" dirty="0">
                <a:sym typeface="Greek Symbols" pitchFamily="18" charset="2"/>
              </a:rPr>
              <a:t>Selection distributes over left and right </a:t>
            </a:r>
            <a:r>
              <a:rPr lang="en-US" altLang="en-US" dirty="0" err="1">
                <a:sym typeface="Greek Symbols" pitchFamily="18" charset="2"/>
              </a:rPr>
              <a:t>outerjoins</a:t>
            </a:r>
            <a:r>
              <a:rPr lang="en-US" altLang="en-US" dirty="0">
                <a:sym typeface="Greek Symbols" pitchFamily="18" charset="2"/>
              </a:rPr>
              <a:t> as below, provided </a:t>
            </a:r>
            <a:r>
              <a:rPr lang="en-US" altLang="en-US" dirty="0">
                <a:sym typeface="Symbol" panose="05050102010706020507" pitchFamily="18" charset="2"/>
              </a:rPr>
              <a:t></a:t>
            </a:r>
            <a:r>
              <a:rPr lang="en-US" altLang="en-US" baseline="-25000" dirty="0">
                <a:sym typeface="Symbol" panose="05050102010706020507" pitchFamily="18" charset="2"/>
              </a:rPr>
              <a:t>1</a:t>
            </a:r>
            <a:r>
              <a:rPr lang="en-US" altLang="en-US" dirty="0">
                <a:sym typeface="Greek Symbols" pitchFamily="18" charset="2"/>
              </a:rPr>
              <a:t>             </a:t>
            </a:r>
          </a:p>
          <a:p>
            <a:pPr marL="0" indent="0">
              <a:spcBef>
                <a:spcPts val="0"/>
              </a:spcBef>
              <a:buNone/>
              <a:tabLst>
                <a:tab pos="1709738" algn="l"/>
              </a:tabLst>
            </a:pPr>
            <a:r>
              <a:rPr lang="en-US" altLang="en-US" dirty="0">
                <a:sym typeface="Greek Symbols" pitchFamily="18" charset="2"/>
              </a:rPr>
              <a:t>       only involves attributes of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br>
              <a:rPr lang="en-US" altLang="en-US" dirty="0">
                <a:sym typeface="Greek Symbols" pitchFamily="18" charset="2"/>
              </a:rPr>
            </a:br>
            <a:r>
              <a:rPr lang="en-US" altLang="en-US" dirty="0">
                <a:sym typeface="Greek Symbols" pitchFamily="18" charset="2"/>
              </a:rPr>
              <a:t>       b.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i="1" dirty="0">
                <a:sym typeface="Greek Symbols" pitchFamily="18" charset="2"/>
              </a:rPr>
              <a:t>E</a:t>
            </a:r>
            <a:r>
              <a:rPr lang="en-US" altLang="en-US" baseline="-25000" dirty="0">
                <a:sym typeface="Greek Symbols" pitchFamily="18" charset="2"/>
              </a:rPr>
              <a:t>2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a:t>
            </a:r>
          </a:p>
          <a:p>
            <a:pPr marL="0" indent="0">
              <a:buNone/>
              <a:tabLst>
                <a:tab pos="1709738" algn="l"/>
              </a:tabLst>
            </a:pPr>
            <a:r>
              <a:rPr lang="en-US" altLang="en-US" dirty="0">
                <a:solidFill>
                  <a:srgbClr val="002060"/>
                </a:solidFill>
                <a:sym typeface="Greek Symbols" pitchFamily="18" charset="2"/>
              </a:rPr>
              <a:t>16.  </a:t>
            </a:r>
            <a:r>
              <a:rPr lang="en-US" altLang="en-US" dirty="0" err="1">
                <a:sym typeface="Greek Symbols" pitchFamily="18" charset="2"/>
              </a:rPr>
              <a:t>Outerjoins</a:t>
            </a:r>
            <a:r>
              <a:rPr lang="en-US" altLang="en-US" dirty="0">
                <a:sym typeface="Greek Symbols" pitchFamily="18" charset="2"/>
              </a:rPr>
              <a:t> can be replaced by inner joins under some conditions</a:t>
            </a:r>
          </a:p>
          <a:p>
            <a:pPr marL="0" indent="0">
              <a:buNone/>
              <a:tabLst>
                <a:tab pos="1709738" algn="l"/>
              </a:tabLst>
            </a:pPr>
            <a:r>
              <a:rPr lang="en-US" altLang="en-US" dirty="0">
                <a:sym typeface="Symbol" panose="05050102010706020507" pitchFamily="18" charset="2"/>
              </a:rPr>
              <a:t>        a.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altLang="en-US"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b.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altLang="en-US"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provided </a:t>
            </a:r>
            <a:r>
              <a:rPr lang="en-US" altLang="en-US" dirty="0">
                <a:sym typeface="Symbol" panose="05050102010706020507" pitchFamily="18" charset="2"/>
              </a:rPr>
              <a:t></a:t>
            </a:r>
            <a:r>
              <a:rPr lang="en-US" altLang="en-US" baseline="-25000" dirty="0">
                <a:sym typeface="Symbol" panose="05050102010706020507" pitchFamily="18" charset="2"/>
              </a:rPr>
              <a:t>1</a:t>
            </a:r>
            <a:r>
              <a:rPr lang="en-US" altLang="en-US" dirty="0">
                <a:sym typeface="Symbol" panose="05050102010706020507" pitchFamily="18" charset="2"/>
              </a:rPr>
              <a:t> is null rejecting on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p>
          <a:p>
            <a:pPr marL="342900" indent="-342900">
              <a:buFont typeface="Monotype Sorts" pitchFamily="-65" charset="2"/>
              <a:buAutoNum type="arabicPeriod" startAt="13"/>
              <a:tabLst>
                <a:tab pos="1709738" algn="l"/>
              </a:tabLst>
            </a:pPr>
            <a:endParaRPr lang="en-US" altLang="en-US" dirty="0">
              <a:sym typeface="Greek Symbols" pitchFamily="18" charset="2"/>
            </a:endParaRPr>
          </a:p>
          <a:p>
            <a:pPr marL="342900" indent="-342900">
              <a:buFont typeface="Monotype Sorts" pitchFamily="-65" charset="2"/>
              <a:buAutoNum type="arabicPeriod" startAt="13"/>
              <a:tabLst>
                <a:tab pos="1709738" algn="l"/>
              </a:tabLst>
            </a:pPr>
            <a:endParaRPr lang="en-US" altLang="en-US" dirty="0">
              <a:sym typeface="Greek Symbols" pitchFamily="18" charset="2"/>
            </a:endParaRPr>
          </a:p>
          <a:p>
            <a:pPr marL="342900" indent="-342900">
              <a:buFont typeface="Monotype Sorts" pitchFamily="-65" charset="2"/>
              <a:buAutoNum type="arabicPeriod" startAt="13"/>
              <a:tabLst>
                <a:tab pos="1709738" algn="l"/>
              </a:tabLst>
            </a:pPr>
            <a:endParaRPr lang="en-US" altLang="en-US" dirty="0">
              <a:sym typeface="Greek Symbols" pitchFamily="18" charset="2"/>
            </a:endParaRPr>
          </a:p>
          <a:p>
            <a:pPr marL="303610" indent="-303610">
              <a:buNone/>
              <a:tabLst>
                <a:tab pos="1709738" algn="l"/>
              </a:tabLst>
            </a:pPr>
            <a:endParaRPr lang="en-US" altLang="en-US" dirty="0">
              <a:sym typeface="Symbol" panose="05050102010706020507" pitchFamily="18" charset="2"/>
            </a:endParaRPr>
          </a:p>
          <a:p>
            <a:pPr marL="303610" indent="-303610">
              <a:buNone/>
              <a:tabLst>
                <a:tab pos="1709738" algn="l"/>
              </a:tabLst>
            </a:pPr>
            <a:endParaRPr lang="en-US" altLang="en-US" dirty="0">
              <a:sym typeface="Symbol" panose="05050102010706020507" pitchFamily="18" charset="2"/>
            </a:endParaRPr>
          </a:p>
        </p:txBody>
      </p:sp>
      <p:pic>
        <p:nvPicPr>
          <p:cNvPr id="1026" name="Picture 2" descr="Meme Creator - Funny Will This never end? Meme Generator at MemeCreator.org!">
            <a:extLst>
              <a:ext uri="{FF2B5EF4-FFF2-40B4-BE49-F238E27FC236}">
                <a16:creationId xmlns:a16="http://schemas.microsoft.com/office/drawing/2014/main" id="{C4921495-D62D-A12A-3537-505FD38F3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733550"/>
            <a:ext cx="2562606" cy="299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C80CB2-85C3-5718-BF85-68392A07FC0D}"/>
              </a:ext>
            </a:extLst>
          </p:cNvPr>
          <p:cNvSpPr txBox="1"/>
          <p:nvPr/>
        </p:nvSpPr>
        <p:spPr>
          <a:xfrm>
            <a:off x="6364807" y="1276350"/>
            <a:ext cx="2177391" cy="369332"/>
          </a:xfrm>
          <a:prstGeom prst="rect">
            <a:avLst/>
          </a:prstGeom>
          <a:noFill/>
        </p:spPr>
        <p:txBody>
          <a:bodyPr wrap="none" rtlCol="0">
            <a:spAutoFit/>
          </a:bodyPr>
          <a:lstStyle/>
          <a:p>
            <a:r>
              <a:rPr lang="en-US" dirty="0">
                <a:solidFill>
                  <a:srgbClr val="FF0000"/>
                </a:solidFill>
              </a:rPr>
              <a:t>Oh good. More rules.</a:t>
            </a:r>
          </a:p>
        </p:txBody>
      </p:sp>
    </p:spTree>
    <p:extLst>
      <p:ext uri="{BB962C8B-B14F-4D97-AF65-F5344CB8AC3E}">
        <p14:creationId xmlns:p14="http://schemas.microsoft.com/office/powerpoint/2010/main" val="860106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2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24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55546" y="699400"/>
            <a:ext cx="5847347" cy="4231502"/>
          </a:xfrm>
        </p:spPr>
        <p:txBody>
          <a:bodyPr/>
          <a:lstStyle/>
          <a:p>
            <a:pPr marL="0" indent="0">
              <a:buNone/>
              <a:tabLst>
                <a:tab pos="1709738" algn="l"/>
              </a:tabLst>
            </a:pPr>
            <a:r>
              <a:rPr lang="en-US" altLang="en-US">
                <a:sym typeface="Greek Symbols" pitchFamily="18" charset="2"/>
              </a:rPr>
              <a:t>Note that several equivalences that hold for joins do not hold for </a:t>
            </a:r>
            <a:r>
              <a:rPr lang="en-US" altLang="en-US" err="1">
                <a:sym typeface="Greek Symbols" pitchFamily="18" charset="2"/>
              </a:rPr>
              <a:t>outerjoins</a:t>
            </a:r>
            <a:endParaRPr lang="en-US" altLang="en-US">
              <a:sym typeface="Greek Symbols" pitchFamily="18" charset="2"/>
            </a:endParaRPr>
          </a:p>
          <a:p>
            <a:pPr>
              <a:tabLst>
                <a:tab pos="1709738" algn="l"/>
              </a:tabLst>
            </a:pPr>
            <a:r>
              <a:rPr lang="en-US" altLang="en-US" i="1">
                <a:sym typeface="Symbol" panose="05050102010706020507" pitchFamily="18" charset="2"/>
              </a:rPr>
              <a:t></a:t>
            </a:r>
            <a:r>
              <a:rPr lang="en-US" altLang="en-US" baseline="-25000">
                <a:sym typeface="Symbol" panose="05050102010706020507" pitchFamily="18" charset="2"/>
              </a:rPr>
              <a:t>year=2017</a:t>
            </a:r>
            <a:r>
              <a:rPr lang="en-US" altLang="en-US">
                <a:sym typeface="Greek Symbols" pitchFamily="18" charset="2"/>
              </a:rPr>
              <a:t>(</a:t>
            </a:r>
            <a:r>
              <a:rPr lang="en-US" altLang="en-US" i="1">
                <a:sym typeface="Greek Symbols" pitchFamily="18" charset="2"/>
              </a:rPr>
              <a:t>instructor</a:t>
            </a:r>
            <a:r>
              <a:rPr lang="en-US" altLang="en-US">
                <a:sym typeface="Greek Symbols" pitchFamily="18" charset="2"/>
              </a:rPr>
              <a:t> </a:t>
            </a:r>
            <a:r>
              <a:rPr lang="en-IN"/>
              <a:t>⟕</a:t>
            </a:r>
            <a:r>
              <a:rPr lang="en-US" altLang="en-US">
                <a:sym typeface="Greek Symbols" pitchFamily="18" charset="2"/>
              </a:rPr>
              <a:t> </a:t>
            </a:r>
            <a:r>
              <a:rPr lang="en-US" altLang="en-US" i="1">
                <a:sym typeface="Greek Symbols" pitchFamily="18" charset="2"/>
              </a:rPr>
              <a:t>teaches</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year=2017</a:t>
            </a:r>
            <a:r>
              <a:rPr lang="en-US" altLang="en-US">
                <a:sym typeface="Greek Symbols" pitchFamily="18" charset="2"/>
              </a:rPr>
              <a:t>(</a:t>
            </a:r>
            <a:r>
              <a:rPr lang="en-US" altLang="en-US" i="1">
                <a:sym typeface="Greek Symbols" pitchFamily="18" charset="2"/>
              </a:rPr>
              <a:t>instructor</a:t>
            </a:r>
            <a:r>
              <a:rPr lang="en-US" altLang="en-US">
                <a:sym typeface="Greek Symbols" pitchFamily="18" charset="2"/>
              </a:rPr>
              <a:t> </a:t>
            </a:r>
            <a:r>
              <a:rPr lang="en-IN" altLang="en-US"/>
              <a:t>⨝</a:t>
            </a:r>
            <a:r>
              <a:rPr lang="en-US" altLang="en-US">
                <a:sym typeface="Greek Symbols" pitchFamily="18" charset="2"/>
              </a:rPr>
              <a:t> </a:t>
            </a:r>
            <a:r>
              <a:rPr lang="en-US" altLang="en-US" i="1">
                <a:sym typeface="Greek Symbols" pitchFamily="18" charset="2"/>
              </a:rPr>
              <a:t>teaches</a:t>
            </a:r>
            <a:r>
              <a:rPr lang="en-US" altLang="en-US">
                <a:sym typeface="Greek Symbols" pitchFamily="18" charset="2"/>
              </a:rPr>
              <a:t>)</a:t>
            </a:r>
          </a:p>
          <a:p>
            <a:pPr>
              <a:tabLst>
                <a:tab pos="1709738" algn="l"/>
              </a:tabLst>
            </a:pPr>
            <a:r>
              <a:rPr lang="en-US" altLang="en-US" err="1">
                <a:sym typeface="Greek Symbols" pitchFamily="18" charset="2"/>
              </a:rPr>
              <a:t>Outerjoins</a:t>
            </a:r>
            <a:r>
              <a:rPr lang="en-US" altLang="en-US">
                <a:sym typeface="Greek Symbols" pitchFamily="18" charset="2"/>
              </a:rPr>
              <a:t> are not associative</a:t>
            </a:r>
            <a:br>
              <a:rPr lang="en-US" altLang="en-US">
                <a:sym typeface="Greek Symbols" pitchFamily="18" charset="2"/>
              </a:rPr>
            </a:br>
            <a:r>
              <a:rPr lang="en-US" altLang="en-US">
                <a:sym typeface="Greek Symbols" pitchFamily="18" charset="2"/>
              </a:rPr>
              <a:t>               (r </a:t>
            </a:r>
            <a:r>
              <a:rPr lang="en-IN"/>
              <a:t>⟕ s) ⟕ t     ≢     r ⟕ (s ⟕ t)</a:t>
            </a:r>
          </a:p>
          <a:p>
            <a:pPr lvl="1">
              <a:tabLst>
                <a:tab pos="1709738" algn="l"/>
              </a:tabLst>
            </a:pPr>
            <a:r>
              <a:rPr lang="en-IN" altLang="en-US">
                <a:sym typeface="Greek Symbols" pitchFamily="18" charset="2"/>
              </a:rPr>
              <a:t>e.g. with r(A,B) = {(1,1),    s(B,C) = { (1,1)},   t(A,C) = { }</a:t>
            </a:r>
            <a:endParaRPr lang="en-US" altLang="en-US">
              <a:sym typeface="Greek Symbols" pitchFamily="18" charset="2"/>
            </a:endParaRPr>
          </a:p>
          <a:p>
            <a:pPr marL="342900" indent="-342900">
              <a:buFont typeface="Monotype Sorts" pitchFamily="-65" charset="2"/>
              <a:buAutoNum type="arabicPeriod" startAt="16"/>
              <a:tabLst>
                <a:tab pos="1709738" algn="l"/>
              </a:tabLst>
            </a:pPr>
            <a:endParaRPr lang="en-US" altLang="en-US">
              <a:sym typeface="Greek Symbols" pitchFamily="18" charset="2"/>
            </a:endParaRPr>
          </a:p>
          <a:p>
            <a:pPr marL="303610" indent="-303610">
              <a:buNone/>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p:spTree>
    <p:extLst>
      <p:ext uri="{BB962C8B-B14F-4D97-AF65-F5344CB8AC3E}">
        <p14:creationId xmlns:p14="http://schemas.microsoft.com/office/powerpoint/2010/main" val="2323210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9AB4C80-3C53-4A22-A0BA-9A1ABBED1926}"/>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Selections</a:t>
            </a:r>
          </a:p>
        </p:txBody>
      </p:sp>
      <p:sp>
        <p:nvSpPr>
          <p:cNvPr id="32771" name="Rectangle 3">
            <a:extLst>
              <a:ext uri="{FF2B5EF4-FFF2-40B4-BE49-F238E27FC236}">
                <a16:creationId xmlns:a16="http://schemas.microsoft.com/office/drawing/2014/main" id="{F387F6FF-70A9-4D77-9B93-3363D0FBA892}"/>
              </a:ext>
            </a:extLst>
          </p:cNvPr>
          <p:cNvSpPr>
            <a:spLocks noGrp="1" noChangeArrowheads="1"/>
          </p:cNvSpPr>
          <p:nvPr>
            <p:ph idx="1"/>
          </p:nvPr>
        </p:nvSpPr>
        <p:spPr>
          <a:xfrm>
            <a:off x="1626670" y="826873"/>
            <a:ext cx="5796815" cy="4025979"/>
          </a:xfrm>
        </p:spPr>
        <p:txBody>
          <a:bodyPr/>
          <a:lstStyle/>
          <a:p>
            <a:r>
              <a:rPr lang="en-US" altLang="en-US"/>
              <a:t>Query:  Find the names of all instructors in the Music department, along with the titles of the courses that they teach</a:t>
            </a:r>
          </a:p>
          <a:p>
            <a:pPr lvl="1"/>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ja-JP"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Transformation using rule 7a.</a:t>
            </a:r>
          </a:p>
          <a:p>
            <a:pPr lvl="1"/>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a:t>
            </a:r>
            <a:r>
              <a:rPr lang="en-IN" altLang="en-US">
                <a:ea typeface="MS PGothic" panose="020B0600070205080204" pitchFamily="34" charset="-128"/>
              </a:rPr>
              <a:t> ⨝</a:t>
            </a:r>
            <a:r>
              <a:rPr lang="en-US" altLang="ja-JP" i="1">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(teaches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Performing the selection as early as possible reduces the size of the relation to be joined. </a:t>
            </a:r>
            <a:endParaRPr lang="en-US" altLang="en-US" baseline="-25000">
              <a:sym typeface="Symbol" panose="05050102010706020507" pitchFamily="18" charset="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C6E47C56-A0BE-493D-99C6-FE63BED90C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a:t>
            </a:r>
          </a:p>
        </p:txBody>
      </p:sp>
      <p:sp>
        <p:nvSpPr>
          <p:cNvPr id="37891" name="Rectangle 3">
            <a:extLst>
              <a:ext uri="{FF2B5EF4-FFF2-40B4-BE49-F238E27FC236}">
                <a16:creationId xmlns:a16="http://schemas.microsoft.com/office/drawing/2014/main" id="{7C1CF120-E4F7-4429-B2DB-787B5E5C06E0}"/>
              </a:ext>
            </a:extLst>
          </p:cNvPr>
          <p:cNvSpPr>
            <a:spLocks noGrp="1" noChangeArrowheads="1"/>
          </p:cNvSpPr>
          <p:nvPr>
            <p:ph idx="1"/>
          </p:nvPr>
        </p:nvSpPr>
        <p:spPr>
          <a:xfrm>
            <a:off x="1641108" y="805217"/>
            <a:ext cx="5695749" cy="4025979"/>
          </a:xfrm>
        </p:spPr>
        <p:txBody>
          <a:bodyPr/>
          <a:lstStyle/>
          <a:p>
            <a:pPr>
              <a:tabLst>
                <a:tab pos="1460897" algn="l"/>
              </a:tabLst>
            </a:pPr>
            <a:r>
              <a:rPr lang="en-US" altLang="en-US"/>
              <a:t>For all relations </a:t>
            </a:r>
            <a:r>
              <a:rPr lang="en-US" altLang="en-US" i="1"/>
              <a:t>r</a:t>
            </a:r>
            <a:r>
              <a:rPr lang="en-US" altLang="en-US" baseline="-25000"/>
              <a:t>1, </a:t>
            </a:r>
            <a:r>
              <a:rPr lang="en-US" altLang="en-US" i="1"/>
              <a:t>r</a:t>
            </a:r>
            <a:r>
              <a:rPr lang="en-US" altLang="en-US" baseline="-25000"/>
              <a:t>2, </a:t>
            </a:r>
            <a:r>
              <a:rPr lang="en-US" altLang="en-US"/>
              <a:t>and </a:t>
            </a:r>
            <a:r>
              <a:rPr lang="en-US" altLang="en-US" i="1"/>
              <a:t>r</a:t>
            </a:r>
            <a:r>
              <a:rPr lang="en-US" altLang="en-US" baseline="-25000"/>
              <a:t>3</a:t>
            </a:r>
            <a:r>
              <a:rPr lang="en-US" altLang="en-US"/>
              <a:t>,</a:t>
            </a:r>
          </a:p>
          <a:p>
            <a:pPr>
              <a:buNone/>
              <a:tabLst>
                <a:tab pos="1460897" algn="l"/>
              </a:tabLst>
            </a:pPr>
            <a:r>
              <a:rPr lang="en-US" altLang="en-US"/>
              <a:t>		(</a:t>
            </a:r>
            <a:r>
              <a:rPr lang="en-US" altLang="en-US" i="1"/>
              <a:t>r</a:t>
            </a:r>
            <a:r>
              <a:rPr lang="en-US" altLang="en-US" baseline="-25000"/>
              <a:t>1</a:t>
            </a:r>
            <a:r>
              <a:rPr lang="en-IN" altLang="en-US">
                <a:ea typeface="MS PGothic" panose="020B0600070205080204" pitchFamily="34" charset="-128"/>
              </a:rPr>
              <a:t> ⨝</a:t>
            </a:r>
            <a:r>
              <a:rPr lang="en-US" altLang="en-US" i="1">
                <a:ea typeface="MS PGothic" panose="020B0600070205080204" pitchFamily="34" charset="-128"/>
              </a:rPr>
              <a:t>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3  </a:t>
            </a:r>
            <a:r>
              <a:rPr lang="en-US" altLang="en-US"/>
              <a:t>=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a:t>(</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3 </a:t>
            </a:r>
            <a:r>
              <a:rPr lang="en-US" altLang="en-US"/>
              <a:t>)</a:t>
            </a:r>
          </a:p>
          <a:p>
            <a:pPr>
              <a:buNone/>
              <a:tabLst>
                <a:tab pos="1460897" algn="l"/>
              </a:tabLst>
            </a:pPr>
            <a:r>
              <a:rPr lang="en-US" altLang="en-US"/>
              <a:t>	(Join Associativity)</a:t>
            </a:r>
            <a:r>
              <a:rPr lang="en-IN" altLang="en-US">
                <a:ea typeface="MS PGothic" panose="020B0600070205080204" pitchFamily="34" charset="-128"/>
              </a:rPr>
              <a:t> ⨝</a:t>
            </a:r>
            <a:r>
              <a:rPr lang="en-US" altLang="en-US" i="1">
                <a:ea typeface="MS PGothic" panose="020B0600070205080204" pitchFamily="34" charset="-128"/>
              </a:rPr>
              <a:t> </a:t>
            </a:r>
            <a:endParaRPr lang="en-US" altLang="en-US"/>
          </a:p>
          <a:p>
            <a:pPr>
              <a:tabLst>
                <a:tab pos="1460897" algn="l"/>
              </a:tabLst>
            </a:pPr>
            <a:r>
              <a:rPr lang="en-US" altLang="en-US"/>
              <a:t>If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3 </a:t>
            </a:r>
            <a:r>
              <a:rPr lang="en-US" altLang="en-US"/>
              <a:t> is quite large and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2</a:t>
            </a:r>
            <a:r>
              <a:rPr lang="en-US" altLang="en-US"/>
              <a:t> is small, we choose</a:t>
            </a:r>
          </a:p>
          <a:p>
            <a:pPr>
              <a:buNone/>
              <a:tabLst>
                <a:tab pos="1460897" algn="l"/>
              </a:tabLst>
            </a:pPr>
            <a:br>
              <a:rPr lang="en-US" altLang="en-US" baseline="-25000"/>
            </a:br>
            <a:r>
              <a:rPr lang="en-US" altLang="en-US" baseline="-25000"/>
              <a:t>	 </a:t>
            </a:r>
            <a:r>
              <a:rPr lang="en-US" altLang="en-US"/>
              <a:t>(</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3</a:t>
            </a:r>
            <a:endParaRPr lang="en-US" altLang="en-US"/>
          </a:p>
          <a:p>
            <a:pPr>
              <a:buNone/>
              <a:tabLst>
                <a:tab pos="1460897" algn="l"/>
              </a:tabLst>
            </a:pPr>
            <a:r>
              <a:rPr lang="en-US" altLang="en-US"/>
              <a:t>	so that we compute and store a smaller temporary relation.</a:t>
            </a:r>
            <a:endParaRPr lang="en-US" altLang="en-US" baseline="-25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A7DFCF53-4E54-4048-AC08-C5BD5617B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 (Cont.)</a:t>
            </a:r>
          </a:p>
        </p:txBody>
      </p:sp>
      <p:sp>
        <p:nvSpPr>
          <p:cNvPr id="39939" name="Rectangle 3">
            <a:extLst>
              <a:ext uri="{FF2B5EF4-FFF2-40B4-BE49-F238E27FC236}">
                <a16:creationId xmlns:a16="http://schemas.microsoft.com/office/drawing/2014/main" id="{FC58C06D-6BC1-4E20-A3A3-6AFD666C4DA4}"/>
              </a:ext>
            </a:extLst>
          </p:cNvPr>
          <p:cNvSpPr>
            <a:spLocks noGrp="1" noChangeArrowheads="1"/>
          </p:cNvSpPr>
          <p:nvPr>
            <p:ph idx="1"/>
          </p:nvPr>
        </p:nvSpPr>
        <p:spPr>
          <a:xfrm>
            <a:off x="1641108" y="805217"/>
            <a:ext cx="5688531" cy="4025979"/>
          </a:xfrm>
        </p:spPr>
        <p:txBody>
          <a:bodyPr/>
          <a:lstStyle/>
          <a:p>
            <a:pPr>
              <a:tabLst>
                <a:tab pos="898922" algn="l"/>
              </a:tabLst>
            </a:pPr>
            <a:r>
              <a:rPr lang="en-US" altLang="en-US"/>
              <a:t>Consider the expression</a:t>
            </a:r>
          </a:p>
          <a:p>
            <a:pPr>
              <a:buNone/>
              <a:tabLst>
                <a:tab pos="898922" algn="l"/>
              </a:tabLst>
            </a:pPr>
            <a:r>
              <a:rPr lang="en-US" altLang="en-US"/>
              <a:t>		</a:t>
            </a: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IN" altLang="en-US">
                <a:ea typeface="MS PGothic" panose="020B0600070205080204" pitchFamily="34" charset="-128"/>
              </a:rPr>
              <a:t> ⨝</a:t>
            </a:r>
            <a:r>
              <a:rPr lang="en-US" altLang="ja-JP" i="1">
                <a:sym typeface="Symbol" panose="05050102010706020507" pitchFamily="18" charset="2"/>
              </a:rPr>
              <a:t> 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tabLst>
                <a:tab pos="898922" algn="l"/>
              </a:tabLst>
            </a:pPr>
            <a:r>
              <a:rPr lang="en-US" altLang="en-US"/>
              <a:t>Could compute   </a:t>
            </a:r>
            <a:r>
              <a:rPr lang="en-US" altLang="en-US" i="1"/>
              <a:t>teaches </a:t>
            </a:r>
            <a:r>
              <a:rPr lang="en-IN" altLang="en-US">
                <a:ea typeface="MS PGothic" panose="020B0600070205080204" pitchFamily="34" charset="-128"/>
              </a:rPr>
              <a:t>⨝</a:t>
            </a:r>
            <a:r>
              <a:rPr lang="en-US" altLang="en-US" i="1"/>
              <a:t> </a:t>
            </a:r>
            <a:r>
              <a:rPr lang="en-US" altLang="en-US">
                <a:sym typeface="Symbol" panose="05050102010706020507" pitchFamily="18" charset="2"/>
              </a:rPr>
              <a:t></a:t>
            </a:r>
            <a:r>
              <a:rPr lang="en-US" altLang="en-US" i="1" baseline="-25000" err="1">
                <a:sym typeface="Symbol" panose="05050102010706020507" pitchFamily="18" charset="2"/>
              </a:rPr>
              <a:t>course_id</a:t>
            </a:r>
            <a:r>
              <a:rPr lang="en-US" altLang="en-US" i="1" baseline="-25000">
                <a:sym typeface="Symbol" panose="05050102010706020507" pitchFamily="18" charset="2"/>
              </a:rPr>
              <a:t>, title</a:t>
            </a:r>
            <a:r>
              <a:rPr lang="en-US" altLang="en-US" i="1">
                <a:sym typeface="Symbol" panose="05050102010706020507" pitchFamily="18" charset="2"/>
              </a:rPr>
              <a:t> </a:t>
            </a:r>
            <a:r>
              <a:rPr lang="en-US" altLang="en-US">
                <a:sym typeface="Symbol" panose="05050102010706020507" pitchFamily="18" charset="2"/>
              </a:rPr>
              <a:t>(</a:t>
            </a:r>
            <a:r>
              <a:rPr lang="en-US" altLang="en-US" i="1">
                <a:sym typeface="Symbol" panose="05050102010706020507" pitchFamily="18" charset="2"/>
              </a:rPr>
              <a:t>course</a:t>
            </a:r>
            <a:r>
              <a:rPr lang="en-US" altLang="en-US">
                <a:sym typeface="Symbol" panose="05050102010706020507" pitchFamily="18" charset="2"/>
              </a:rPr>
              <a:t>)</a:t>
            </a:r>
            <a:r>
              <a:rPr lang="en-US" altLang="en-US" i="1"/>
              <a:t> </a:t>
            </a:r>
            <a:r>
              <a:rPr lang="en-US" altLang="en-US"/>
              <a:t>first, and join result with </a:t>
            </a:r>
            <a:br>
              <a:rPr lang="en-US" altLang="en-US"/>
            </a:b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a:t>
            </a:r>
            <a:r>
              <a:rPr lang="en-US" altLang="ja-JP" i="1">
                <a:sym typeface="Symbol" panose="05050102010706020507" pitchFamily="18" charset="2"/>
              </a:rPr>
              <a:t> </a:t>
            </a:r>
            <a:br>
              <a:rPr lang="en-US" altLang="ja-JP" i="1">
                <a:sym typeface="Symbol" panose="05050102010706020507" pitchFamily="18" charset="2"/>
              </a:rPr>
            </a:br>
            <a:r>
              <a:rPr lang="en-US" altLang="ja-JP">
                <a:sym typeface="Symbol" panose="05050102010706020507" pitchFamily="18" charset="2"/>
              </a:rPr>
              <a:t>but  the result of the first join</a:t>
            </a:r>
            <a:r>
              <a:rPr lang="en-US" altLang="ja-JP" i="1">
                <a:sym typeface="Symbol" panose="05050102010706020507" pitchFamily="18" charset="2"/>
              </a:rPr>
              <a:t> </a:t>
            </a:r>
            <a:r>
              <a:rPr lang="en-US" altLang="ja-JP">
                <a:sym typeface="Symbol" panose="05050102010706020507" pitchFamily="18" charset="2"/>
              </a:rPr>
              <a:t>is likely to be a large relation.</a:t>
            </a:r>
          </a:p>
          <a:p>
            <a:pPr>
              <a:tabLst>
                <a:tab pos="898922" algn="l"/>
              </a:tabLst>
            </a:pPr>
            <a:r>
              <a:rPr lang="en-US" altLang="en-US">
                <a:sym typeface="Symbol" panose="05050102010706020507" pitchFamily="18" charset="2"/>
              </a:rPr>
              <a:t>Only a small fraction of the university</a:t>
            </a:r>
            <a:r>
              <a:rPr lang="ja-JP" altLang="en-US">
                <a:sym typeface="Symbol" panose="05050102010706020507" pitchFamily="18" charset="2"/>
              </a:rPr>
              <a:t>’</a:t>
            </a:r>
            <a:r>
              <a:rPr lang="en-US" altLang="ja-JP">
                <a:sym typeface="Symbol" panose="05050102010706020507" pitchFamily="18" charset="2"/>
              </a:rPr>
              <a:t>s instructors are likely to be from the Music department</a:t>
            </a:r>
          </a:p>
          <a:p>
            <a:pPr lvl="1">
              <a:tabLst>
                <a:tab pos="898922" algn="l"/>
              </a:tabLst>
            </a:pPr>
            <a:r>
              <a:rPr lang="en-US" altLang="en-US">
                <a:sym typeface="Symbol" panose="05050102010706020507" pitchFamily="18" charset="2"/>
              </a:rPr>
              <a:t> it is better to compute</a:t>
            </a:r>
          </a:p>
          <a:p>
            <a:pPr>
              <a:buNone/>
              <a:tabLst>
                <a:tab pos="898922" algn="l"/>
              </a:tabLst>
            </a:pP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ja-JP" i="1">
                <a:sym typeface="Symbol" panose="05050102010706020507" pitchFamily="18" charset="2"/>
              </a:rPr>
              <a:t> teaches </a:t>
            </a:r>
          </a:p>
          <a:p>
            <a:pPr>
              <a:buNone/>
              <a:tabLst>
                <a:tab pos="898922" algn="l"/>
              </a:tabLst>
            </a:pPr>
            <a:r>
              <a:rPr lang="en-US" altLang="en-US" i="1">
                <a:sym typeface="Symbol" panose="05050102010706020507" pitchFamily="18" charset="2"/>
              </a:rPr>
              <a:t>	       </a:t>
            </a:r>
            <a:r>
              <a:rPr lang="en-US" altLang="en-US">
                <a:sym typeface="Symbol" panose="05050102010706020507" pitchFamily="18" charset="2"/>
              </a:rPr>
              <a:t>first.</a:t>
            </a:r>
            <a:r>
              <a:rPr lang="en-US" altLang="en-US"/>
              <a:t> </a:t>
            </a:r>
          </a:p>
          <a:p>
            <a:pPr>
              <a:buNone/>
              <a:tabLst>
                <a:tab pos="898922" algn="l"/>
              </a:tabLst>
            </a:pP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A6C3F11C-A25B-4E42-A39E-BB138AAD92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Enumeration of Equivalent Expressions</a:t>
            </a:r>
          </a:p>
        </p:txBody>
      </p:sp>
      <p:sp>
        <p:nvSpPr>
          <p:cNvPr id="41987" name="Rectangle 3">
            <a:extLst>
              <a:ext uri="{FF2B5EF4-FFF2-40B4-BE49-F238E27FC236}">
                <a16:creationId xmlns:a16="http://schemas.microsoft.com/office/drawing/2014/main" id="{F6C31D7E-F789-4652-9488-B1AEE7EED4D5}"/>
              </a:ext>
            </a:extLst>
          </p:cNvPr>
          <p:cNvSpPr>
            <a:spLocks noGrp="1" noChangeArrowheads="1"/>
          </p:cNvSpPr>
          <p:nvPr>
            <p:ph idx="1"/>
          </p:nvPr>
        </p:nvSpPr>
        <p:spPr>
          <a:xfrm>
            <a:off x="1648326" y="826873"/>
            <a:ext cx="5789596" cy="4025979"/>
          </a:xfrm>
        </p:spPr>
        <p:txBody>
          <a:bodyPr/>
          <a:lstStyle/>
          <a:p>
            <a:r>
              <a:rPr lang="en-US" altLang="en-US"/>
              <a:t>Query optimizers use equivalence rules to </a:t>
            </a:r>
            <a:r>
              <a:rPr lang="en-US" altLang="en-US" b="1"/>
              <a:t>systematically</a:t>
            </a:r>
            <a:r>
              <a:rPr lang="en-US" altLang="en-US"/>
              <a:t> generate expressions equivalent to the given expression</a:t>
            </a:r>
          </a:p>
          <a:p>
            <a:r>
              <a:rPr lang="en-US" altLang="en-US"/>
              <a:t>Can generate all equivalent expressions as follows: </a:t>
            </a:r>
          </a:p>
          <a:p>
            <a:pPr lvl="1"/>
            <a:r>
              <a:rPr lang="en-US" altLang="en-US"/>
              <a:t> Repeat</a:t>
            </a:r>
          </a:p>
          <a:p>
            <a:pPr lvl="2"/>
            <a:r>
              <a:rPr lang="en-US" altLang="en-US"/>
              <a:t>apply all applicable equivalence  rules on every subexpression of every equivalent expression found so far</a:t>
            </a:r>
          </a:p>
          <a:p>
            <a:pPr lvl="2"/>
            <a:r>
              <a:rPr lang="en-US" altLang="en-US"/>
              <a:t>add newly generated expressions to the set of equivalent expressions </a:t>
            </a:r>
          </a:p>
          <a:p>
            <a:pPr lvl="2">
              <a:buFont typeface="Webdings" panose="05030102010509060703" pitchFamily="18" charset="2"/>
              <a:buNone/>
            </a:pPr>
            <a:r>
              <a:rPr lang="en-US" altLang="en-US"/>
              <a:t>Until no new equivalent expressions are generated above</a:t>
            </a:r>
          </a:p>
          <a:p>
            <a:r>
              <a:rPr lang="en-US" altLang="en-US"/>
              <a:t>The above approach is very expensive in space and time</a:t>
            </a:r>
          </a:p>
          <a:p>
            <a:pPr lvl="1"/>
            <a:r>
              <a:rPr lang="en-US" altLang="en-US"/>
              <a:t>Two approaches</a:t>
            </a:r>
          </a:p>
          <a:p>
            <a:pPr lvl="2"/>
            <a:r>
              <a:rPr lang="en-US" altLang="en-US"/>
              <a:t>Optimized plan generation based on transformation rules</a:t>
            </a:r>
          </a:p>
          <a:p>
            <a:pPr lvl="2"/>
            <a:r>
              <a:rPr lang="en-US" altLang="en-US"/>
              <a:t>Special case approach for queries with only selections, projections and joins</a:t>
            </a:r>
          </a:p>
          <a:p>
            <a:pPr>
              <a:buFont typeface="Monotype Sorts" pitchFamily="-65"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a:extLst>
              <a:ext uri="{FF2B5EF4-FFF2-40B4-BE49-F238E27FC236}">
                <a16:creationId xmlns:a16="http://schemas.microsoft.com/office/drawing/2014/main" id="{A841BFC6-44BE-4C9F-A1AF-2D2B70137654}"/>
              </a:ext>
            </a:extLst>
          </p:cNvPr>
          <p:cNvSpPr>
            <a:spLocks noGrp="1" noChangeArrowheads="1"/>
          </p:cNvSpPr>
          <p:nvPr>
            <p:ph type="title"/>
          </p:nvPr>
        </p:nvSpPr>
        <p:spPr>
          <a:xfrm>
            <a:off x="1555267" y="88055"/>
            <a:ext cx="6520277" cy="522821"/>
          </a:xfrm>
        </p:spPr>
        <p:txBody>
          <a:bodyPr/>
          <a:lstStyle/>
          <a:p>
            <a:pPr>
              <a:defRPr/>
            </a:pPr>
            <a:r>
              <a:rPr lang="en-US" altLang="en-US" sz="1950">
                <a:effectLst>
                  <a:outerShdw blurRad="38100" dist="38100" dir="2700000" algn="tl">
                    <a:srgbClr val="C0C0C0"/>
                  </a:outerShdw>
                </a:effectLst>
              </a:rPr>
              <a:t>Implementing Transformation Based Optimization</a:t>
            </a:r>
          </a:p>
        </p:txBody>
      </p:sp>
      <p:sp>
        <p:nvSpPr>
          <p:cNvPr id="44035" name="Rectangle 3">
            <a:extLst>
              <a:ext uri="{FF2B5EF4-FFF2-40B4-BE49-F238E27FC236}">
                <a16:creationId xmlns:a16="http://schemas.microsoft.com/office/drawing/2014/main" id="{5EC7FF5E-BA26-4F49-881B-EBC2A8B4FA47}"/>
              </a:ext>
            </a:extLst>
          </p:cNvPr>
          <p:cNvSpPr>
            <a:spLocks noGrp="1" noChangeArrowheads="1"/>
          </p:cNvSpPr>
          <p:nvPr>
            <p:ph idx="1"/>
          </p:nvPr>
        </p:nvSpPr>
        <p:spPr>
          <a:xfrm>
            <a:off x="228600" y="895350"/>
            <a:ext cx="5869004" cy="4025979"/>
          </a:xfrm>
        </p:spPr>
        <p:txBody>
          <a:bodyPr/>
          <a:lstStyle/>
          <a:p>
            <a:r>
              <a:rPr lang="en-US" altLang="en-US" dirty="0"/>
              <a:t>Space requirements reduced by sharing common sub-expressions:</a:t>
            </a:r>
          </a:p>
          <a:p>
            <a:pPr lvl="1"/>
            <a:r>
              <a:rPr lang="en-US" altLang="en-US" dirty="0"/>
              <a:t>when E1 is generated from E2 by an equivalence rule, usually only the top level of the two are different, subtrees below are the same and can be shared using pointers</a:t>
            </a:r>
          </a:p>
          <a:p>
            <a:pPr lvl="2"/>
            <a:r>
              <a:rPr lang="en-US" altLang="en-US" dirty="0"/>
              <a:t>E.g., when applying join commutativity</a:t>
            </a:r>
          </a:p>
          <a:p>
            <a:pPr lvl="2">
              <a:buFont typeface="Webdings" panose="05030102010509060703" pitchFamily="18" charset="2"/>
              <a:buNone/>
            </a:pP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Same sub-expression may get generated multiple times</a:t>
            </a:r>
          </a:p>
          <a:p>
            <a:pPr lvl="2"/>
            <a:r>
              <a:rPr lang="en-US" altLang="en-US" dirty="0"/>
              <a:t>Detect duplicate sub-expressions and share one copy</a:t>
            </a:r>
          </a:p>
          <a:p>
            <a:r>
              <a:rPr lang="en-US" altLang="en-US" dirty="0"/>
              <a:t>Time requirements are reduced by not generating all expressions</a:t>
            </a:r>
          </a:p>
          <a:p>
            <a:pPr lvl="1"/>
            <a:r>
              <a:rPr lang="en-US" altLang="en-US" dirty="0"/>
              <a:t>Dynamic programming</a:t>
            </a:r>
          </a:p>
          <a:p>
            <a:pPr lvl="2"/>
            <a:r>
              <a:rPr lang="en-US" altLang="en-US" dirty="0"/>
              <a:t>We will study only the special case of dynamic programming for join order optimization</a:t>
            </a:r>
          </a:p>
        </p:txBody>
      </p:sp>
      <p:pic>
        <p:nvPicPr>
          <p:cNvPr id="2" name="Picture 1"/>
          <p:cNvPicPr>
            <a:picLocks noChangeAspect="1"/>
          </p:cNvPicPr>
          <p:nvPr/>
        </p:nvPicPr>
        <p:blipFill>
          <a:blip r:embed="rId3"/>
          <a:stretch>
            <a:fillRect/>
          </a:stretch>
        </p:blipFill>
        <p:spPr>
          <a:xfrm>
            <a:off x="1371600" y="2190750"/>
            <a:ext cx="1966550" cy="978824"/>
          </a:xfrm>
          <a:prstGeom prst="rect">
            <a:avLst/>
          </a:prstGeom>
        </p:spPr>
      </p:pic>
      <p:pic>
        <p:nvPicPr>
          <p:cNvPr id="2050" name="Picture 2" descr="You're very smart. Shut up. - Imgflip">
            <a:extLst>
              <a:ext uri="{FF2B5EF4-FFF2-40B4-BE49-F238E27FC236}">
                <a16:creationId xmlns:a16="http://schemas.microsoft.com/office/drawing/2014/main" id="{B39498E1-ABEA-F54B-7FCC-3EEF6D6A6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866528"/>
            <a:ext cx="2895600" cy="1627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6F4FE-A85C-3CAA-EE21-D2364153D13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5F30DFD-1399-9C19-3F5B-3811F8E7BB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332D2FB-B202-43C7-4291-B5ECBAC8E40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129A8E2-804E-4366-C2D3-FBB291DF99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085046CB-839A-BB1F-205D-D2B67D5A4A8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Course Update</a:t>
            </a:r>
          </a:p>
        </p:txBody>
      </p:sp>
      <p:sp>
        <p:nvSpPr>
          <p:cNvPr id="8" name="TextBox 9">
            <a:extLst>
              <a:ext uri="{FF2B5EF4-FFF2-40B4-BE49-F238E27FC236}">
                <a16:creationId xmlns:a16="http://schemas.microsoft.com/office/drawing/2014/main" id="{90F1E161-9445-B157-3067-1736665DAAB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658082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CD7419F5-FE92-4159-9AAF-687033F90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 Estimation</a:t>
            </a:r>
          </a:p>
        </p:txBody>
      </p:sp>
      <p:sp>
        <p:nvSpPr>
          <p:cNvPr id="46083" name="Rectangle 3">
            <a:extLst>
              <a:ext uri="{FF2B5EF4-FFF2-40B4-BE49-F238E27FC236}">
                <a16:creationId xmlns:a16="http://schemas.microsoft.com/office/drawing/2014/main" id="{6F513389-B461-4AFD-8659-5598A25B6340}"/>
              </a:ext>
            </a:extLst>
          </p:cNvPr>
          <p:cNvSpPr>
            <a:spLocks noGrp="1" noChangeArrowheads="1"/>
          </p:cNvSpPr>
          <p:nvPr>
            <p:ph idx="1"/>
          </p:nvPr>
        </p:nvSpPr>
        <p:spPr>
          <a:xfrm>
            <a:off x="1648326" y="826873"/>
            <a:ext cx="6128837" cy="4025979"/>
          </a:xfrm>
        </p:spPr>
        <p:txBody>
          <a:bodyPr/>
          <a:lstStyle/>
          <a:p>
            <a:r>
              <a:rPr lang="en-US" altLang="en-US"/>
              <a:t>Cost of each operator computer as described in Chapter 15</a:t>
            </a:r>
          </a:p>
          <a:p>
            <a:pPr lvl="1"/>
            <a:r>
              <a:rPr lang="en-US" altLang="en-US"/>
              <a:t>Need statistics of input relations</a:t>
            </a:r>
          </a:p>
          <a:p>
            <a:pPr lvl="2"/>
            <a:r>
              <a:rPr lang="en-US" altLang="en-US"/>
              <a:t>E.g., number of tuples, sizes of tuples</a:t>
            </a:r>
          </a:p>
          <a:p>
            <a:r>
              <a:rPr lang="en-US" altLang="en-US"/>
              <a:t>Inputs can be results of sub-expressions</a:t>
            </a:r>
          </a:p>
          <a:p>
            <a:pPr lvl="1"/>
            <a:r>
              <a:rPr lang="en-US" altLang="en-US"/>
              <a:t>Need to estimate statistics of expression results</a:t>
            </a:r>
          </a:p>
          <a:p>
            <a:pPr lvl="1"/>
            <a:r>
              <a:rPr lang="en-US" altLang="en-US"/>
              <a:t>To do so, we require additional statistics</a:t>
            </a:r>
          </a:p>
          <a:p>
            <a:pPr lvl="2"/>
            <a:r>
              <a:rPr lang="en-US" altLang="en-US"/>
              <a:t>E.g., number of distinct values for an attribute</a:t>
            </a:r>
          </a:p>
          <a:p>
            <a:r>
              <a:rPr lang="en-US" altLang="en-US"/>
              <a:t>More on cost estimation later</a:t>
            </a:r>
          </a:p>
        </p:txBody>
      </p:sp>
      <p:sp>
        <p:nvSpPr>
          <p:cNvPr id="2" name="TextBox 1">
            <a:extLst>
              <a:ext uri="{FF2B5EF4-FFF2-40B4-BE49-F238E27FC236}">
                <a16:creationId xmlns:a16="http://schemas.microsoft.com/office/drawing/2014/main" id="{52846EB1-7A2F-EF14-259A-A01B7AB23829}"/>
              </a:ext>
            </a:extLst>
          </p:cNvPr>
          <p:cNvSpPr txBox="1"/>
          <p:nvPr/>
        </p:nvSpPr>
        <p:spPr>
          <a:xfrm>
            <a:off x="6477000" y="1123950"/>
            <a:ext cx="2184381" cy="1200329"/>
          </a:xfrm>
          <a:prstGeom prst="rect">
            <a:avLst/>
          </a:prstGeom>
          <a:noFill/>
        </p:spPr>
        <p:txBody>
          <a:bodyPr wrap="none" rtlCol="0">
            <a:spAutoFit/>
          </a:bodyPr>
          <a:lstStyle/>
          <a:p>
            <a:r>
              <a:rPr lang="en-US" dirty="0">
                <a:solidFill>
                  <a:srgbClr val="FF0000"/>
                </a:solidFill>
              </a:rPr>
              <a:t>Remember algorithm</a:t>
            </a:r>
            <a:br>
              <a:rPr lang="en-US" dirty="0">
                <a:solidFill>
                  <a:srgbClr val="FF0000"/>
                </a:solidFill>
              </a:rPr>
            </a:br>
            <a:r>
              <a:rPr lang="en-US" dirty="0">
                <a:solidFill>
                  <a:srgbClr val="FF0000"/>
                </a:solidFill>
              </a:rPr>
              <a:t>selection applies to</a:t>
            </a:r>
            <a:br>
              <a:rPr lang="en-US" dirty="0">
                <a:solidFill>
                  <a:srgbClr val="FF0000"/>
                </a:solidFill>
              </a:rPr>
            </a:br>
            <a:r>
              <a:rPr lang="en-US" dirty="0">
                <a:solidFill>
                  <a:srgbClr val="FF0000"/>
                </a:solidFill>
              </a:rPr>
              <a:t>the operators in each</a:t>
            </a:r>
            <a:br>
              <a:rPr lang="en-US" dirty="0">
                <a:solidFill>
                  <a:srgbClr val="FF0000"/>
                </a:solidFill>
              </a:rPr>
            </a:br>
            <a:r>
              <a:rPr lang="en-US" dirty="0">
                <a:solidFill>
                  <a:srgbClr val="FF0000"/>
                </a:solidFill>
              </a:rPr>
              <a:t>of the possible trees.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a:extLst>
              <a:ext uri="{FF2B5EF4-FFF2-40B4-BE49-F238E27FC236}">
                <a16:creationId xmlns:a16="http://schemas.microsoft.com/office/drawing/2014/main" id="{64326744-9FBF-4DBD-9453-5D70A30DDC0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Evaluation Plans</a:t>
            </a:r>
          </a:p>
        </p:txBody>
      </p:sp>
      <p:sp>
        <p:nvSpPr>
          <p:cNvPr id="48131" name="Rectangle 3">
            <a:extLst>
              <a:ext uri="{FF2B5EF4-FFF2-40B4-BE49-F238E27FC236}">
                <a16:creationId xmlns:a16="http://schemas.microsoft.com/office/drawing/2014/main" id="{EFE03035-031F-48FD-B68D-7BF85E78CE40}"/>
              </a:ext>
            </a:extLst>
          </p:cNvPr>
          <p:cNvSpPr>
            <a:spLocks noGrp="1" noChangeArrowheads="1"/>
          </p:cNvSpPr>
          <p:nvPr>
            <p:ph idx="1"/>
          </p:nvPr>
        </p:nvSpPr>
        <p:spPr>
          <a:xfrm>
            <a:off x="1648326" y="826873"/>
            <a:ext cx="5847348" cy="4025979"/>
          </a:xfrm>
        </p:spPr>
        <p:txBody>
          <a:bodyPr/>
          <a:lstStyle/>
          <a:p>
            <a:r>
              <a:rPr lang="en-US" altLang="en-US"/>
              <a:t>Must consider the interaction of evaluation techniques when choosing evaluation plans</a:t>
            </a:r>
          </a:p>
          <a:p>
            <a:pPr lvl="1"/>
            <a:r>
              <a:rPr lang="en-US" altLang="en-US"/>
              <a:t>choosing the cheapest algorithm for each operation independently may not yield best overall algorithm.  E.g.</a:t>
            </a:r>
          </a:p>
          <a:p>
            <a:pPr lvl="2"/>
            <a:r>
              <a:rPr lang="en-US" altLang="en-US"/>
              <a:t>merge-join may be costlier than hash-join, but may provide a sorted output which reduces the cost for an outer level aggregation.</a:t>
            </a:r>
          </a:p>
          <a:p>
            <a:pPr lvl="2"/>
            <a:r>
              <a:rPr lang="en-US" altLang="en-US"/>
              <a:t>nested-loop join may provide opportunity for pipelining</a:t>
            </a:r>
          </a:p>
          <a:p>
            <a:r>
              <a:rPr lang="en-US" altLang="en-US"/>
              <a:t>Practical query optimizers incorporate elements of the following two broad approaches:</a:t>
            </a:r>
          </a:p>
          <a:p>
            <a:pPr lvl="1">
              <a:buFont typeface="Monotype Sorts" pitchFamily="-65" charset="2"/>
              <a:buNone/>
            </a:pPr>
            <a:r>
              <a:rPr lang="en-US" altLang="en-US"/>
              <a:t>1.	Search all the plans and choose the best plan in a </a:t>
            </a:r>
            <a:br>
              <a:rPr lang="en-US" altLang="en-US"/>
            </a:br>
            <a:r>
              <a:rPr lang="en-US" altLang="en-US"/>
              <a:t>cost-based fashion.</a:t>
            </a:r>
          </a:p>
          <a:p>
            <a:pPr lvl="1">
              <a:buFont typeface="Monotype Sorts" pitchFamily="-65" charset="2"/>
              <a:buNone/>
            </a:pPr>
            <a:r>
              <a:rPr lang="en-US" altLang="en-US"/>
              <a:t>2. Uses heuristics to choose a plan.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a:extLst>
              <a:ext uri="{FF2B5EF4-FFF2-40B4-BE49-F238E27FC236}">
                <a16:creationId xmlns:a16="http://schemas.microsoft.com/office/drawing/2014/main" id="{70AC9EB8-145F-44FE-83DE-591A653E71C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 Optimization Algorithm</a:t>
            </a:r>
          </a:p>
        </p:txBody>
      </p:sp>
      <p:sp>
        <p:nvSpPr>
          <p:cNvPr id="54275" name="Rectangle 3">
            <a:extLst>
              <a:ext uri="{FF2B5EF4-FFF2-40B4-BE49-F238E27FC236}">
                <a16:creationId xmlns:a16="http://schemas.microsoft.com/office/drawing/2014/main" id="{9EF63D08-E132-4508-BDD9-45B4691EBB73}"/>
              </a:ext>
            </a:extLst>
          </p:cNvPr>
          <p:cNvSpPr>
            <a:spLocks noGrp="1" noChangeArrowheads="1"/>
          </p:cNvSpPr>
          <p:nvPr>
            <p:ph idx="1"/>
          </p:nvPr>
        </p:nvSpPr>
        <p:spPr>
          <a:xfrm>
            <a:off x="152400" y="819150"/>
            <a:ext cx="6240755" cy="3657600"/>
          </a:xfrm>
          <a:prstGeom prst="rect">
            <a:avLst/>
          </a:prstGeom>
        </p:spPr>
        <p:txBody>
          <a:bodyPr/>
          <a:lstStyle/>
          <a:p>
            <a:pPr>
              <a:buFont typeface="Monotype Sorts" pitchFamily="-65" charset="2"/>
              <a:buNone/>
            </a:pPr>
            <a:r>
              <a:rPr lang="en-US" altLang="en-US" b="1" dirty="0"/>
              <a:t>procedure</a:t>
            </a:r>
            <a:r>
              <a:rPr lang="en-US" altLang="en-US" dirty="0"/>
              <a:t> </a:t>
            </a:r>
            <a:r>
              <a:rPr lang="en-US" altLang="en-US" dirty="0" err="1"/>
              <a:t>findbestplan</a:t>
            </a:r>
            <a:r>
              <a:rPr lang="en-US" altLang="en-US" dirty="0"/>
              <a:t>(</a:t>
            </a:r>
            <a:r>
              <a:rPr lang="en-US" altLang="en-US" i="1" dirty="0"/>
              <a:t>S</a:t>
            </a:r>
            <a:r>
              <a:rPr lang="en-US" altLang="en-US" dirty="0"/>
              <a:t>)</a:t>
            </a:r>
            <a:br>
              <a:rPr lang="en-US" altLang="en-US" dirty="0"/>
            </a:br>
            <a:r>
              <a:rPr lang="en-US" altLang="en-US" b="1" dirty="0"/>
              <a:t>if</a:t>
            </a:r>
            <a:r>
              <a:rPr lang="en-US" altLang="en-US" dirty="0"/>
              <a:t> (</a:t>
            </a:r>
            <a:r>
              <a:rPr lang="en-US" altLang="en-US" i="1" dirty="0" err="1"/>
              <a:t>bestplan</a:t>
            </a:r>
            <a:r>
              <a:rPr lang="en-US" altLang="en-US" dirty="0"/>
              <a:t>[</a:t>
            </a:r>
            <a:r>
              <a:rPr lang="en-US" altLang="en-US" i="1" dirty="0"/>
              <a:t>S</a:t>
            </a:r>
            <a:r>
              <a:rPr lang="en-US" altLang="en-US" dirty="0"/>
              <a:t>].</a:t>
            </a:r>
            <a:r>
              <a:rPr lang="en-US" altLang="en-US" i="1" dirty="0"/>
              <a:t>cost </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return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br>
              <a:rPr lang="en-US" altLang="en-US" dirty="0">
                <a:sym typeface="Symbol" panose="05050102010706020507" pitchFamily="18" charset="2"/>
              </a:rPr>
            </a:br>
            <a:r>
              <a:rPr lang="en-US" altLang="en-US" dirty="0">
                <a:sym typeface="Symbol" panose="05050102010706020507" pitchFamily="18" charset="2"/>
              </a:rPr>
              <a:t>// else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 has not been computed earlier, compute it now</a:t>
            </a:r>
            <a:br>
              <a:rPr lang="en-US" altLang="en-US" dirty="0">
                <a:sym typeface="Symbol" panose="05050102010706020507" pitchFamily="18" charset="2"/>
              </a:rPr>
            </a:br>
            <a:r>
              <a:rPr lang="en-US" altLang="en-US" b="1" dirty="0">
                <a:sym typeface="Symbol" panose="05050102010706020507" pitchFamily="18" charset="2"/>
              </a:rPr>
              <a:t>if</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contains only 1 relation)</a:t>
            </a:r>
            <a:br>
              <a:rPr lang="en-US" altLang="en-US" dirty="0">
                <a:sym typeface="Symbol" panose="05050102010706020507" pitchFamily="18" charset="2"/>
              </a:rPr>
            </a:br>
            <a:r>
              <a:rPr lang="en-US" altLang="en-US" dirty="0">
                <a:sym typeface="Symbol" panose="05050102010706020507" pitchFamily="18" charset="2"/>
              </a:rPr>
              <a:t>    set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plan</a:t>
            </a:r>
            <a:r>
              <a:rPr lang="en-US" altLang="en-US" dirty="0">
                <a:sym typeface="Symbol" panose="05050102010706020507" pitchFamily="18" charset="2"/>
              </a:rPr>
              <a:t> and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cost</a:t>
            </a:r>
            <a:r>
              <a:rPr lang="en-US" altLang="en-US" dirty="0">
                <a:sym typeface="Symbol" panose="05050102010706020507" pitchFamily="18" charset="2"/>
              </a:rPr>
              <a:t> based on the best way </a:t>
            </a:r>
            <a:br>
              <a:rPr lang="en-US" altLang="en-US" dirty="0">
                <a:sym typeface="Symbol" panose="05050102010706020507" pitchFamily="18" charset="2"/>
              </a:rPr>
            </a:br>
            <a:r>
              <a:rPr lang="en-US" altLang="en-US" dirty="0">
                <a:sym typeface="Symbol" panose="05050102010706020507" pitchFamily="18" charset="2"/>
              </a:rPr>
              <a:t>    of accessing </a:t>
            </a:r>
            <a:r>
              <a:rPr lang="en-US" altLang="en-US" i="1" dirty="0">
                <a:sym typeface="Symbol" panose="05050102010706020507" pitchFamily="18" charset="2"/>
              </a:rPr>
              <a:t>S</a:t>
            </a:r>
            <a:r>
              <a:rPr lang="en-US" altLang="en-US" dirty="0">
                <a:sym typeface="Symbol" panose="05050102010706020507" pitchFamily="18" charset="2"/>
              </a:rPr>
              <a:t>  using selections on </a:t>
            </a:r>
            <a:r>
              <a:rPr lang="en-US" altLang="en-US" i="1" dirty="0">
                <a:sym typeface="Symbol" panose="05050102010706020507" pitchFamily="18" charset="2"/>
              </a:rPr>
              <a:t>S</a:t>
            </a:r>
            <a:r>
              <a:rPr lang="en-US" altLang="en-US" dirty="0">
                <a:sym typeface="Symbol" panose="05050102010706020507" pitchFamily="18" charset="2"/>
              </a:rPr>
              <a:t> and indices (if any) on S </a:t>
            </a:r>
            <a:r>
              <a:rPr lang="en-US" altLang="en-US" b="1" dirty="0">
                <a:sym typeface="Symbol" panose="05050102010706020507" pitchFamily="18" charset="2"/>
              </a:rPr>
              <a:t>else for each </a:t>
            </a:r>
            <a:r>
              <a:rPr lang="en-US" altLang="en-US" dirty="0">
                <a:sym typeface="Symbol" panose="05050102010706020507" pitchFamily="18" charset="2"/>
              </a:rPr>
              <a:t>non-empty subset </a:t>
            </a:r>
            <a:r>
              <a:rPr lang="en-US" altLang="en-US" i="1" dirty="0">
                <a:sym typeface="Symbol" panose="05050102010706020507" pitchFamily="18" charset="2"/>
              </a:rPr>
              <a:t>S1</a:t>
            </a:r>
            <a:r>
              <a:rPr lang="en-US" altLang="en-US" dirty="0">
                <a:sym typeface="Symbol" panose="05050102010706020507" pitchFamily="18" charset="2"/>
              </a:rPr>
              <a:t> of </a:t>
            </a:r>
            <a:r>
              <a:rPr lang="en-US" altLang="en-US" i="1" dirty="0">
                <a:sym typeface="Symbol" panose="05050102010706020507" pitchFamily="18" charset="2"/>
              </a:rPr>
              <a:t>S </a:t>
            </a:r>
            <a:r>
              <a:rPr lang="en-US" altLang="en-US" dirty="0">
                <a:sym typeface="Symbol" panose="05050102010706020507" pitchFamily="18" charset="2"/>
              </a:rPr>
              <a:t>such that </a:t>
            </a:r>
            <a:r>
              <a:rPr lang="en-US" altLang="en-US" i="1" dirty="0">
                <a:sym typeface="Symbol" panose="05050102010706020507" pitchFamily="18" charset="2"/>
              </a:rPr>
              <a:t>S</a:t>
            </a:r>
            <a:r>
              <a:rPr lang="en-US" altLang="en-US" dirty="0">
                <a:sym typeface="Symbol" panose="05050102010706020507" pitchFamily="18" charset="2"/>
              </a:rPr>
              <a:t>1  </a:t>
            </a:r>
            <a:r>
              <a:rPr lang="en-US" altLang="en-US" i="1" dirty="0">
                <a:sym typeface="Symbol" panose="05050102010706020507" pitchFamily="18" charset="2"/>
              </a:rPr>
              <a:t>S</a:t>
            </a:r>
            <a:br>
              <a:rPr lang="en-US" altLang="en-US" i="1" dirty="0">
                <a:sym typeface="Symbol" panose="05050102010706020507" pitchFamily="18" charset="2"/>
              </a:rPr>
            </a:br>
            <a:r>
              <a:rPr lang="en-US" altLang="en-US" i="1" dirty="0">
                <a:sym typeface="Symbol" panose="05050102010706020507" pitchFamily="18" charset="2"/>
              </a:rPr>
              <a:t>	</a:t>
            </a:r>
            <a:r>
              <a:rPr lang="en-US" altLang="en-US" dirty="0">
                <a:sym typeface="Symbol" panose="05050102010706020507" pitchFamily="18" charset="2"/>
              </a:rPr>
              <a:t>P1= </a:t>
            </a:r>
            <a:r>
              <a:rPr lang="en-US" altLang="en-US" dirty="0" err="1">
                <a:sym typeface="Symbol" panose="05050102010706020507" pitchFamily="18" charset="2"/>
              </a:rPr>
              <a:t>findbestplan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1)</a:t>
            </a:r>
            <a:br>
              <a:rPr lang="en-US" altLang="en-US" dirty="0">
                <a:sym typeface="Symbol" panose="05050102010706020507" pitchFamily="18" charset="2"/>
              </a:rPr>
            </a:br>
            <a:r>
              <a:rPr lang="en-US" altLang="en-US" dirty="0">
                <a:sym typeface="Symbol" panose="05050102010706020507" pitchFamily="18" charset="2"/>
              </a:rPr>
              <a:t>	P2= </a:t>
            </a:r>
            <a:r>
              <a:rPr lang="en-US" altLang="en-US" dirty="0" err="1">
                <a:sym typeface="Symbol" panose="05050102010706020507" pitchFamily="18" charset="2"/>
              </a:rPr>
              <a:t>findbestplan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 - </a:t>
            </a:r>
            <a:r>
              <a:rPr lang="en-US" altLang="en-US" i="1" dirty="0">
                <a:sym typeface="Symbol" panose="05050102010706020507" pitchFamily="18" charset="2"/>
              </a:rPr>
              <a:t>S</a:t>
            </a:r>
            <a:r>
              <a:rPr lang="en-US" altLang="en-US" dirty="0">
                <a:sym typeface="Symbol" panose="05050102010706020507" pitchFamily="18" charset="2"/>
              </a:rPr>
              <a:t>1)</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for each </a:t>
            </a:r>
            <a:r>
              <a:rPr lang="en-IN" altLang="en-US" dirty="0">
                <a:ea typeface="MS PGothic" panose="020B0600070205080204" pitchFamily="34" charset="-128"/>
                <a:sym typeface="Symbol" panose="05050102010706020507" pitchFamily="18" charset="2"/>
              </a:rPr>
              <a:t>algorithm A for joining results </a:t>
            </a:r>
            <a:r>
              <a:rPr lang="en-US" altLang="en-US" dirty="0">
                <a:sym typeface="Symbol" panose="05050102010706020507" pitchFamily="18" charset="2"/>
              </a:rPr>
              <a:t>of </a:t>
            </a:r>
            <a:r>
              <a:rPr lang="en-US" altLang="en-US" i="1" dirty="0">
                <a:sym typeface="Symbol" panose="05050102010706020507" pitchFamily="18" charset="2"/>
              </a:rPr>
              <a:t>P</a:t>
            </a:r>
            <a:r>
              <a:rPr lang="en-US" altLang="en-US" dirty="0">
                <a:sym typeface="Symbol" panose="05050102010706020507" pitchFamily="18" charset="2"/>
              </a:rPr>
              <a:t>1 and </a:t>
            </a:r>
            <a:r>
              <a:rPr lang="en-US" altLang="en-US" i="1" dirty="0">
                <a:sym typeface="Symbol" panose="05050102010706020507" pitchFamily="18" charset="2"/>
              </a:rPr>
              <a:t>P</a:t>
            </a:r>
            <a:r>
              <a:rPr lang="en-US" altLang="en-US" dirty="0">
                <a:sym typeface="Symbol" panose="05050102010706020507" pitchFamily="18" charset="2"/>
              </a:rPr>
              <a:t>2</a:t>
            </a:r>
            <a:br>
              <a:rPr lang="en-US" altLang="en-US" dirty="0">
                <a:sym typeface="Symbol" panose="05050102010706020507" pitchFamily="18" charset="2"/>
              </a:rPr>
            </a:br>
            <a:r>
              <a:rPr lang="en-US" altLang="en-US" dirty="0">
                <a:sym typeface="Symbol" panose="05050102010706020507" pitchFamily="18" charset="2"/>
              </a:rPr>
              <a:t>             </a:t>
            </a:r>
            <a:r>
              <a:rPr lang="en-US" altLang="en-US" b="1" i="1" dirty="0">
                <a:sym typeface="Symbol" panose="05050102010706020507" pitchFamily="18" charset="2"/>
              </a:rPr>
              <a:t>… compute plan and cost of using A (see next page) ..</a:t>
            </a:r>
            <a:br>
              <a:rPr lang="en-US" altLang="en-US" i="1"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if </a:t>
            </a:r>
            <a:r>
              <a:rPr lang="en-US" altLang="en-US" i="1" dirty="0">
                <a:sym typeface="Symbol" panose="05050102010706020507" pitchFamily="18" charset="2"/>
              </a:rPr>
              <a:t>cost </a:t>
            </a:r>
            <a:r>
              <a:rPr lang="en-US" altLang="en-US" dirty="0">
                <a:sym typeface="Symbol" panose="05050102010706020507" pitchFamily="18" charset="2"/>
              </a:rPr>
              <a:t>&lt;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cost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cost </a:t>
            </a:r>
            <a:r>
              <a:rPr lang="en-US" altLang="en-US" dirty="0">
                <a:sym typeface="Symbol" panose="05050102010706020507" pitchFamily="18" charset="2"/>
              </a:rPr>
              <a:t>= cost</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plan </a:t>
            </a:r>
            <a:r>
              <a:rPr lang="en-US" altLang="en-US" dirty="0">
                <a:sym typeface="Symbol" panose="05050102010706020507" pitchFamily="18" charset="2"/>
              </a:rPr>
              <a:t>= </a:t>
            </a:r>
            <a:r>
              <a:rPr lang="en-US" altLang="ja-JP" i="1" dirty="0">
                <a:sym typeface="Symbol" panose="05050102010706020507" pitchFamily="18" charset="2"/>
              </a:rPr>
              <a:t>plan</a:t>
            </a:r>
            <a:r>
              <a:rPr lang="en-US" altLang="ja-JP" dirty="0">
                <a:sym typeface="Symbol" panose="05050102010706020507" pitchFamily="18" charset="2"/>
              </a:rPr>
              <a:t>;</a:t>
            </a:r>
            <a:br>
              <a:rPr lang="en-US" altLang="ja-JP" dirty="0">
                <a:sym typeface="Symbol" panose="05050102010706020507" pitchFamily="18" charset="2"/>
              </a:rPr>
            </a:br>
            <a:r>
              <a:rPr lang="en-US" altLang="ja-JP" b="1" dirty="0">
                <a:sym typeface="Symbol" panose="05050102010706020507" pitchFamily="18" charset="2"/>
              </a:rPr>
              <a:t>return</a:t>
            </a:r>
            <a:r>
              <a:rPr lang="en-US" altLang="ja-JP" dirty="0">
                <a:sym typeface="Symbol" panose="05050102010706020507" pitchFamily="18" charset="2"/>
              </a:rPr>
              <a:t> </a:t>
            </a:r>
            <a:r>
              <a:rPr lang="en-US" altLang="ja-JP" i="1" dirty="0" err="1">
                <a:sym typeface="Symbol" panose="05050102010706020507" pitchFamily="18" charset="2"/>
              </a:rPr>
              <a:t>bestplan</a:t>
            </a:r>
            <a:r>
              <a:rPr lang="en-US" altLang="ja-JP" dirty="0">
                <a:sym typeface="Symbol" panose="05050102010706020507" pitchFamily="18" charset="2"/>
              </a:rPr>
              <a:t>[</a:t>
            </a:r>
            <a:r>
              <a:rPr lang="en-US" altLang="ja-JP" i="1" dirty="0">
                <a:sym typeface="Symbol" panose="05050102010706020507" pitchFamily="18" charset="2"/>
              </a:rPr>
              <a:t>S</a:t>
            </a:r>
            <a:r>
              <a:rPr lang="en-US" altLang="ja-JP" dirty="0">
                <a:sym typeface="Symbol" panose="05050102010706020507" pitchFamily="18" charset="2"/>
              </a:rPr>
              <a:t>]</a:t>
            </a:r>
            <a:endParaRPr lang="en-US" altLang="en-US" dirty="0">
              <a:sym typeface="Symbol" panose="05050102010706020507" pitchFamily="18" charset="2"/>
            </a:endParaRPr>
          </a:p>
        </p:txBody>
      </p:sp>
      <p:pic>
        <p:nvPicPr>
          <p:cNvPr id="3074" name="Picture 2" descr="DO NOT EVEN try i have not had my coffee yet - Darth Vader Meme Generator">
            <a:extLst>
              <a:ext uri="{FF2B5EF4-FFF2-40B4-BE49-F238E27FC236}">
                <a16:creationId xmlns:a16="http://schemas.microsoft.com/office/drawing/2014/main" id="{BF79EA10-267A-512D-1AF5-6A9466181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047750"/>
            <a:ext cx="2683669"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40" name="Rectangle 4">
            <a:extLst>
              <a:ext uri="{FF2B5EF4-FFF2-40B4-BE49-F238E27FC236}">
                <a16:creationId xmlns:a16="http://schemas.microsoft.com/office/drawing/2014/main" id="{F5A1028D-FABF-4146-86C5-A7019337527A}"/>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Statistics for Cost Estimation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252523AE-0431-4C86-991C-4ADEC5581564}"/>
              </a:ext>
            </a:extLst>
          </p:cNvPr>
          <p:cNvSpPr>
            <a:spLocks noGrp="1" noChangeArrowheads="1"/>
          </p:cNvSpPr>
          <p:nvPr>
            <p:ph type="title"/>
          </p:nvPr>
        </p:nvSpPr>
        <p:spPr>
          <a:xfrm>
            <a:off x="1719262" y="88106"/>
            <a:ext cx="6281738" cy="503749"/>
          </a:xfrm>
        </p:spPr>
        <p:txBody>
          <a:bodyPr/>
          <a:lstStyle/>
          <a:p>
            <a:pPr>
              <a:defRPr/>
            </a:pPr>
            <a:r>
              <a:rPr lang="en-US" altLang="en-US">
                <a:effectLst>
                  <a:outerShdw blurRad="38100" dist="38100" dir="2700000" algn="tl">
                    <a:srgbClr val="C0C0C0"/>
                  </a:outerShdw>
                </a:effectLst>
              </a:rPr>
              <a:t>Statistical Information for Cost Estimation</a:t>
            </a:r>
          </a:p>
        </p:txBody>
      </p:sp>
      <p:sp>
        <p:nvSpPr>
          <p:cNvPr id="71683" name="Rectangle 3">
            <a:extLst>
              <a:ext uri="{FF2B5EF4-FFF2-40B4-BE49-F238E27FC236}">
                <a16:creationId xmlns:a16="http://schemas.microsoft.com/office/drawing/2014/main" id="{47BD364A-03AF-4F06-BA7E-96341C7F433E}"/>
              </a:ext>
            </a:extLst>
          </p:cNvPr>
          <p:cNvSpPr>
            <a:spLocks noGrp="1" noChangeArrowheads="1"/>
          </p:cNvSpPr>
          <p:nvPr>
            <p:ph idx="1"/>
          </p:nvPr>
        </p:nvSpPr>
        <p:spPr>
          <a:xfrm>
            <a:off x="1633889" y="826873"/>
            <a:ext cx="5854566" cy="4025979"/>
          </a:xfrm>
        </p:spPr>
        <p:txBody>
          <a:bodyPr/>
          <a:lstStyle/>
          <a:p>
            <a:r>
              <a:rPr lang="en-US" altLang="en-US" i="1" err="1"/>
              <a:t>n</a:t>
            </a:r>
            <a:r>
              <a:rPr lang="en-US" altLang="en-US" i="1" baseline="-25000" err="1"/>
              <a:t>r</a:t>
            </a:r>
            <a:r>
              <a:rPr lang="en-US" altLang="en-US" i="1"/>
              <a:t>:  </a:t>
            </a:r>
            <a:r>
              <a:rPr lang="en-US" altLang="en-US"/>
              <a:t>number of tuples in a relation </a:t>
            </a:r>
            <a:r>
              <a:rPr lang="en-US" altLang="en-US" i="1"/>
              <a:t>r.</a:t>
            </a:r>
            <a:endParaRPr lang="en-US" altLang="en-US"/>
          </a:p>
          <a:p>
            <a:r>
              <a:rPr lang="en-US" altLang="en-US" i="1" err="1"/>
              <a:t>b</a:t>
            </a:r>
            <a:r>
              <a:rPr lang="en-US" altLang="en-US" i="1" baseline="-25000" err="1"/>
              <a:t>r</a:t>
            </a:r>
            <a:r>
              <a:rPr lang="en-US" altLang="en-US"/>
              <a:t>: number of blocks containing tuples of </a:t>
            </a:r>
            <a:r>
              <a:rPr lang="en-US" altLang="en-US" i="1"/>
              <a:t>r.</a:t>
            </a:r>
            <a:endParaRPr lang="en-US" altLang="en-US"/>
          </a:p>
          <a:p>
            <a:r>
              <a:rPr lang="en-US" altLang="en-US" i="1" err="1"/>
              <a:t>l</a:t>
            </a:r>
            <a:r>
              <a:rPr lang="en-US" altLang="en-US" i="1" baseline="-25000" err="1"/>
              <a:t>r</a:t>
            </a:r>
            <a:r>
              <a:rPr lang="en-US" altLang="en-US"/>
              <a:t>: size of a tuple of </a:t>
            </a:r>
            <a:r>
              <a:rPr lang="en-US" altLang="en-US" i="1"/>
              <a:t>r.</a:t>
            </a:r>
          </a:p>
          <a:p>
            <a:r>
              <a:rPr lang="en-US" altLang="en-US" i="1" err="1"/>
              <a:t>f</a:t>
            </a:r>
            <a:r>
              <a:rPr lang="en-US" altLang="en-US" i="1" baseline="-25000" err="1"/>
              <a:t>r</a:t>
            </a:r>
            <a:r>
              <a:rPr lang="en-US" altLang="en-US" i="1"/>
              <a:t>: </a:t>
            </a:r>
            <a:r>
              <a:rPr lang="en-US" altLang="en-US"/>
              <a:t>blocking factor of </a:t>
            </a:r>
            <a:r>
              <a:rPr lang="en-US" altLang="en-US" i="1"/>
              <a:t>r</a:t>
            </a:r>
            <a:r>
              <a:rPr lang="en-US" altLang="en-US"/>
              <a:t> — i.e., the number of tuples of </a:t>
            </a:r>
            <a:r>
              <a:rPr lang="en-US" altLang="en-US" i="1"/>
              <a:t>r </a:t>
            </a:r>
            <a:r>
              <a:rPr lang="en-US" altLang="en-US"/>
              <a:t>that fit into one block.</a:t>
            </a:r>
          </a:p>
          <a:p>
            <a:r>
              <a:rPr lang="en-US" altLang="en-US" i="1"/>
              <a:t>V(A, r):</a:t>
            </a:r>
            <a:r>
              <a:rPr lang="en-US" altLang="en-US"/>
              <a:t> number of distinct values that appear in </a:t>
            </a:r>
            <a:r>
              <a:rPr lang="en-US" altLang="en-US" i="1"/>
              <a:t>r</a:t>
            </a:r>
            <a:r>
              <a:rPr lang="en-US" altLang="en-US"/>
              <a:t> for attribute </a:t>
            </a:r>
            <a:r>
              <a:rPr lang="en-US" altLang="en-US" i="1"/>
              <a:t>A; </a:t>
            </a:r>
            <a:r>
              <a:rPr lang="en-US" altLang="en-US"/>
              <a:t>same as the size of </a:t>
            </a:r>
            <a:r>
              <a:rPr lang="en-US" altLang="en-US">
                <a:sym typeface="Symbol" panose="05050102010706020507" pitchFamily="18" charset="2"/>
              </a:rPr>
              <a:t></a:t>
            </a:r>
            <a:r>
              <a:rPr lang="en-US" altLang="en-US" i="1" baseline="-25000">
                <a:sym typeface="Symbol" panose="05050102010706020507" pitchFamily="18" charset="2"/>
              </a:rPr>
              <a:t>A</a:t>
            </a:r>
            <a:r>
              <a:rPr lang="en-US" altLang="en-US">
                <a:sym typeface="Symbol" panose="05050102010706020507" pitchFamily="18" charset="2"/>
              </a:rPr>
              <a:t>(</a:t>
            </a:r>
            <a:r>
              <a:rPr lang="en-US" altLang="en-US" i="1">
                <a:sym typeface="Symbol" panose="05050102010706020507" pitchFamily="18" charset="2"/>
              </a:rPr>
              <a:t>r</a:t>
            </a:r>
            <a:r>
              <a:rPr lang="en-US" altLang="en-US">
                <a:sym typeface="Symbol" panose="05050102010706020507" pitchFamily="18" charset="2"/>
              </a:rPr>
              <a:t>).</a:t>
            </a:r>
          </a:p>
          <a:p>
            <a:r>
              <a:rPr lang="en-US" altLang="en-US">
                <a:sym typeface="Symbol" panose="05050102010706020507" pitchFamily="18" charset="2"/>
              </a:rPr>
              <a:t>If tuples of </a:t>
            </a:r>
            <a:r>
              <a:rPr lang="en-US" altLang="en-US" i="1">
                <a:sym typeface="Symbol" panose="05050102010706020507" pitchFamily="18" charset="2"/>
              </a:rPr>
              <a:t>r</a:t>
            </a:r>
            <a:r>
              <a:rPr lang="en-US" altLang="en-US">
                <a:sym typeface="Symbol" panose="05050102010706020507" pitchFamily="18" charset="2"/>
              </a:rPr>
              <a:t> are stored together physically in a file, then: </a:t>
            </a:r>
            <a:br>
              <a:rPr lang="en-US" altLang="en-US">
                <a:sym typeface="Symbol" panose="05050102010706020507" pitchFamily="18" charset="2"/>
              </a:rPr>
            </a:br>
            <a:br>
              <a:rPr lang="en-US" altLang="en-US">
                <a:sym typeface="Symbol" panose="05050102010706020507" pitchFamily="18" charset="2"/>
              </a:rPr>
            </a:br>
            <a:br>
              <a:rPr lang="en-US" altLang="en-US">
                <a:sym typeface="Symbol" panose="05050102010706020507" pitchFamily="18" charset="2"/>
              </a:rPr>
            </a:br>
            <a:br>
              <a:rPr lang="en-US" altLang="en-US">
                <a:sym typeface="Symbol" panose="05050102010706020507" pitchFamily="18" charset="2"/>
              </a:rPr>
            </a:br>
            <a:endParaRPr lang="en-US" altLang="en-US">
              <a:sym typeface="Symbol" panose="05050102010706020507" pitchFamily="18" charset="2"/>
            </a:endParaRPr>
          </a:p>
        </p:txBody>
      </p:sp>
      <p:graphicFrame>
        <p:nvGraphicFramePr>
          <p:cNvPr id="71684" name="Object 2">
            <a:extLst>
              <a:ext uri="{FF2B5EF4-FFF2-40B4-BE49-F238E27FC236}">
                <a16:creationId xmlns:a16="http://schemas.microsoft.com/office/drawing/2014/main" id="{55A18B11-A2C4-4B33-91D7-440CA2606202}"/>
              </a:ext>
            </a:extLst>
          </p:cNvPr>
          <p:cNvGraphicFramePr>
            <a:graphicFrameLocks noChangeAspect="1"/>
          </p:cNvGraphicFramePr>
          <p:nvPr/>
        </p:nvGraphicFramePr>
        <p:xfrm>
          <a:off x="3835982" y="2768453"/>
          <a:ext cx="666750" cy="495300"/>
        </p:xfrm>
        <a:graphic>
          <a:graphicData uri="http://schemas.openxmlformats.org/presentationml/2006/ole">
            <mc:AlternateContent xmlns:mc="http://schemas.openxmlformats.org/markup-compatibility/2006">
              <mc:Choice xmlns:v="urn:schemas-microsoft-com:vml" Requires="v">
                <p:oleObj name="Equation" r:id="rId3" imgW="889000" imgH="660400" progId="Equation.3">
                  <p:embed/>
                </p:oleObj>
              </mc:Choice>
              <mc:Fallback>
                <p:oleObj name="Equation" r:id="rId3" imgW="889000" imgH="660400" progId="Equation.3">
                  <p:embed/>
                  <p:pic>
                    <p:nvPicPr>
                      <p:cNvPr id="71684" name="Object 2">
                        <a:extLst>
                          <a:ext uri="{FF2B5EF4-FFF2-40B4-BE49-F238E27FC236}">
                            <a16:creationId xmlns:a16="http://schemas.microsoft.com/office/drawing/2014/main" id="{55A18B11-A2C4-4B33-91D7-440CA2606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82" y="2768453"/>
                        <a:ext cx="6667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4CBB64EA-64A3-40D7-A007-B17EF0C9D1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Histograms</a:t>
            </a:r>
          </a:p>
        </p:txBody>
      </p:sp>
      <p:sp>
        <p:nvSpPr>
          <p:cNvPr id="73731" name="Rectangle 3">
            <a:extLst>
              <a:ext uri="{FF2B5EF4-FFF2-40B4-BE49-F238E27FC236}">
                <a16:creationId xmlns:a16="http://schemas.microsoft.com/office/drawing/2014/main" id="{8BCD9F34-1091-43A5-8EC9-11FA4902746E}"/>
              </a:ext>
            </a:extLst>
          </p:cNvPr>
          <p:cNvSpPr>
            <a:spLocks noGrp="1" noChangeArrowheads="1"/>
          </p:cNvSpPr>
          <p:nvPr>
            <p:ph idx="1"/>
          </p:nvPr>
        </p:nvSpPr>
        <p:spPr>
          <a:xfrm>
            <a:off x="1641107" y="826873"/>
            <a:ext cx="5782378" cy="4025979"/>
          </a:xfrm>
        </p:spPr>
        <p:txBody>
          <a:bodyPr/>
          <a:lstStyle/>
          <a:p>
            <a:r>
              <a:rPr lang="en-US" altLang="en-US"/>
              <a:t>Histogram on attribute </a:t>
            </a:r>
            <a:r>
              <a:rPr lang="en-US" altLang="en-US" i="1"/>
              <a:t>age</a:t>
            </a:r>
            <a:r>
              <a:rPr lang="en-US" altLang="en-US"/>
              <a:t> of relation </a:t>
            </a:r>
            <a:r>
              <a:rPr lang="en-US" altLang="en-US" i="1"/>
              <a:t>person</a:t>
            </a:r>
            <a:br>
              <a:rPr lang="en-US" altLang="en-US"/>
            </a:br>
            <a:br>
              <a:rPr lang="en-US" altLang="en-US"/>
            </a:br>
            <a:br>
              <a:rPr lang="en-US" altLang="en-US"/>
            </a:br>
            <a:br>
              <a:rPr lang="en-US" altLang="en-US"/>
            </a:br>
            <a:br>
              <a:rPr lang="en-US" altLang="en-US"/>
            </a:br>
            <a:br>
              <a:rPr lang="en-US" altLang="en-US"/>
            </a:br>
            <a:endParaRPr lang="en-US" altLang="en-US"/>
          </a:p>
          <a:p>
            <a:pPr marL="0" indent="0">
              <a:buNone/>
            </a:pPr>
            <a:endParaRPr lang="en-US" altLang="en-US"/>
          </a:p>
          <a:p>
            <a:pPr marL="0" indent="0">
              <a:buNone/>
            </a:pPr>
            <a:br>
              <a:rPr lang="en-US" altLang="en-US"/>
            </a:br>
            <a:br>
              <a:rPr lang="en-US" altLang="en-US"/>
            </a:br>
            <a:endParaRPr lang="en-US" altLang="en-US"/>
          </a:p>
          <a:p>
            <a:r>
              <a:rPr lang="en-US" altLang="en-US" b="1" err="1">
                <a:solidFill>
                  <a:srgbClr val="002060"/>
                </a:solidFill>
              </a:rPr>
              <a:t>Equi</a:t>
            </a:r>
            <a:r>
              <a:rPr lang="en-US" altLang="en-US" b="1">
                <a:solidFill>
                  <a:srgbClr val="002060"/>
                </a:solidFill>
              </a:rPr>
              <a:t>-width</a:t>
            </a:r>
            <a:r>
              <a:rPr lang="en-US" altLang="en-US"/>
              <a:t> histograms</a:t>
            </a:r>
          </a:p>
          <a:p>
            <a:r>
              <a:rPr lang="en-US" altLang="en-US" b="1" err="1">
                <a:solidFill>
                  <a:srgbClr val="002060"/>
                </a:solidFill>
              </a:rPr>
              <a:t>Equi</a:t>
            </a:r>
            <a:r>
              <a:rPr lang="en-US" altLang="en-US" b="1">
                <a:solidFill>
                  <a:srgbClr val="002060"/>
                </a:solidFill>
              </a:rPr>
              <a:t>-depth</a:t>
            </a:r>
            <a:r>
              <a:rPr lang="en-US" altLang="en-US"/>
              <a:t> histograms break up range such that each range has (approximately) the same number of tuples</a:t>
            </a:r>
          </a:p>
          <a:p>
            <a:pPr lvl="1"/>
            <a:r>
              <a:rPr lang="en-US" altLang="en-US"/>
              <a:t>E.g. (4, 8, 14, 19) </a:t>
            </a:r>
          </a:p>
          <a:p>
            <a:r>
              <a:rPr lang="en-US" altLang="en-US"/>
              <a:t>Many databases also store </a:t>
            </a:r>
            <a:r>
              <a:rPr lang="en-US" altLang="en-US" i="1"/>
              <a:t>n </a:t>
            </a:r>
            <a:r>
              <a:rPr lang="en-US" altLang="en-US" b="1">
                <a:solidFill>
                  <a:srgbClr val="002060"/>
                </a:solidFill>
              </a:rPr>
              <a:t>most-frequent values </a:t>
            </a:r>
            <a:r>
              <a:rPr lang="en-US" altLang="en-US"/>
              <a:t>and their counts</a:t>
            </a:r>
          </a:p>
          <a:p>
            <a:pPr lvl="1"/>
            <a:r>
              <a:rPr lang="en-US" altLang="en-US"/>
              <a:t>Histogram is built on remaining values only</a:t>
            </a:r>
          </a:p>
        </p:txBody>
      </p:sp>
      <p:pic>
        <p:nvPicPr>
          <p:cNvPr id="73732" name="Picture 5">
            <a:extLst>
              <a:ext uri="{FF2B5EF4-FFF2-40B4-BE49-F238E27FC236}">
                <a16:creationId xmlns:a16="http://schemas.microsoft.com/office/drawing/2014/main" id="{A3C2BFE6-D0A1-4BB1-AFE8-7CD8B81AB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93" y="1250001"/>
            <a:ext cx="3069431" cy="216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0F08-A4D6-4755-A428-3ABB81B56E0B}"/>
              </a:ext>
            </a:extLst>
          </p:cNvPr>
          <p:cNvSpPr>
            <a:spLocks noGrp="1"/>
          </p:cNvSpPr>
          <p:nvPr>
            <p:ph type="title"/>
          </p:nvPr>
        </p:nvSpPr>
        <p:spPr/>
        <p:txBody>
          <a:bodyPr/>
          <a:lstStyle/>
          <a:p>
            <a:r>
              <a:rPr lang="en-IN"/>
              <a:t>Histograms (cont.)</a:t>
            </a:r>
          </a:p>
        </p:txBody>
      </p:sp>
      <p:sp>
        <p:nvSpPr>
          <p:cNvPr id="3" name="Content Placeholder 2">
            <a:extLst>
              <a:ext uri="{FF2B5EF4-FFF2-40B4-BE49-F238E27FC236}">
                <a16:creationId xmlns:a16="http://schemas.microsoft.com/office/drawing/2014/main" id="{5AEBEAC6-9925-40BC-B05B-1DDF59AB9CC4}"/>
              </a:ext>
            </a:extLst>
          </p:cNvPr>
          <p:cNvSpPr>
            <a:spLocks noGrp="1"/>
          </p:cNvSpPr>
          <p:nvPr>
            <p:ph idx="1"/>
          </p:nvPr>
        </p:nvSpPr>
        <p:spPr>
          <a:xfrm>
            <a:off x="1633889" y="826873"/>
            <a:ext cx="5811253" cy="4025979"/>
          </a:xfrm>
        </p:spPr>
        <p:txBody>
          <a:bodyPr/>
          <a:lstStyle/>
          <a:p>
            <a:r>
              <a:rPr lang="en-IN"/>
              <a:t>Histograms and other statistics usually computed based on a </a:t>
            </a:r>
            <a:r>
              <a:rPr lang="en-IN" b="1">
                <a:solidFill>
                  <a:srgbClr val="002060"/>
                </a:solidFill>
              </a:rPr>
              <a:t>random  sample</a:t>
            </a:r>
          </a:p>
          <a:p>
            <a:r>
              <a:rPr lang="en-IN"/>
              <a:t>Statistics may be out of date</a:t>
            </a:r>
          </a:p>
          <a:p>
            <a:pPr lvl="1"/>
            <a:r>
              <a:rPr lang="en-IN"/>
              <a:t>Some database require a </a:t>
            </a:r>
            <a:r>
              <a:rPr lang="en-IN" b="1" err="1"/>
              <a:t>analyze</a:t>
            </a:r>
            <a:r>
              <a:rPr lang="en-IN" b="1"/>
              <a:t> </a:t>
            </a:r>
            <a:r>
              <a:rPr lang="en-IN"/>
              <a:t> command to be executed to update statistics</a:t>
            </a:r>
          </a:p>
          <a:p>
            <a:pPr lvl="1"/>
            <a:r>
              <a:rPr lang="en-IN"/>
              <a:t>Others automatically recompute statistics </a:t>
            </a:r>
          </a:p>
          <a:p>
            <a:pPr lvl="2"/>
            <a:r>
              <a:rPr lang="en-IN"/>
              <a:t>e.g., when number of tuples in a relation changes by some percentage</a:t>
            </a:r>
          </a:p>
        </p:txBody>
      </p:sp>
    </p:spTree>
    <p:extLst>
      <p:ext uri="{BB962C8B-B14F-4D97-AF65-F5344CB8AC3E}">
        <p14:creationId xmlns:p14="http://schemas.microsoft.com/office/powerpoint/2010/main" val="1327861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A902C18D-987A-402C-B20E-660F1DA6FA13}"/>
              </a:ext>
            </a:extLst>
          </p:cNvPr>
          <p:cNvSpPr>
            <a:spLocks noGrp="1" noChangeArrowheads="1"/>
          </p:cNvSpPr>
          <p:nvPr>
            <p:ph type="body" sz="half" idx="4294967295"/>
          </p:nvPr>
        </p:nvSpPr>
        <p:spPr>
          <a:xfrm>
            <a:off x="1633889" y="819596"/>
            <a:ext cx="5882822" cy="3677840"/>
          </a:xfrm>
          <a:prstGeom prst="rect">
            <a:avLst/>
          </a:prstGeom>
        </p:spPr>
        <p:txBody>
          <a:bodyPr/>
          <a:lstStyle/>
          <a:p>
            <a:pPr>
              <a:buSzPct val="110000"/>
              <a:buFont typeface="Wingdings" panose="05000000000000000000" pitchFamily="2" charset="2"/>
              <a:buChar char="§"/>
            </a:pPr>
            <a:r>
              <a:rPr lang="en-US" altLang="en-US" b="1">
                <a:sym typeface="Symbol" panose="05050102010706020507" pitchFamily="18" charset="2"/>
              </a:rPr>
              <a:t></a:t>
            </a:r>
            <a:r>
              <a:rPr lang="en-US" altLang="en-US" b="1" i="1" baseline="-25000">
                <a:sym typeface="Symbol" panose="05050102010706020507" pitchFamily="18" charset="2"/>
              </a:rPr>
              <a:t>A=v</a:t>
            </a:r>
            <a:r>
              <a:rPr lang="en-US" altLang="en-US" b="1">
                <a:sym typeface="Symbol" panose="05050102010706020507" pitchFamily="18" charset="2"/>
              </a:rPr>
              <a:t>(</a:t>
            </a:r>
            <a:r>
              <a:rPr lang="en-US" altLang="en-US" b="1" i="1">
                <a:sym typeface="Symbol" panose="05050102010706020507" pitchFamily="18" charset="2"/>
              </a:rPr>
              <a:t>r</a:t>
            </a:r>
            <a:r>
              <a:rPr lang="en-US" altLang="en-US" b="1">
                <a:sym typeface="Symbol" panose="05050102010706020507" pitchFamily="18" charset="2"/>
              </a:rPr>
              <a:t>)</a:t>
            </a:r>
            <a:endParaRPr lang="en-US" altLang="en-US"/>
          </a:p>
          <a:p>
            <a:pPr lvl="1">
              <a:buSzPct val="110000"/>
              <a:buFont typeface="Arial" panose="020B0604020202020204" pitchFamily="34" charset="0"/>
              <a:buChar char="•"/>
            </a:pPr>
            <a:r>
              <a:rPr lang="en-US" altLang="en-US" i="1" err="1">
                <a:sym typeface="Symbol" panose="05050102010706020507" pitchFamily="18" charset="2"/>
              </a:rPr>
              <a:t>n</a:t>
            </a:r>
            <a:r>
              <a:rPr lang="en-US" altLang="en-US" i="1" baseline="-25000" err="1">
                <a:sym typeface="Symbol" panose="05050102010706020507" pitchFamily="18" charset="2"/>
              </a:rPr>
              <a:t>r</a:t>
            </a:r>
            <a:r>
              <a:rPr lang="en-US" altLang="en-US" i="1">
                <a:sym typeface="Symbol" panose="05050102010706020507" pitchFamily="18" charset="2"/>
              </a:rPr>
              <a:t> / V(</a:t>
            </a:r>
            <a:r>
              <a:rPr lang="en-US" altLang="en-US" i="1" err="1">
                <a:sym typeface="Symbol" panose="05050102010706020507" pitchFamily="18" charset="2"/>
              </a:rPr>
              <a:t>A,r</a:t>
            </a:r>
            <a:r>
              <a:rPr lang="en-US" altLang="en-US" i="1">
                <a:sym typeface="Symbol" panose="05050102010706020507" pitchFamily="18" charset="2"/>
              </a:rPr>
              <a:t>) </a:t>
            </a:r>
            <a:r>
              <a:rPr lang="en-US" altLang="en-US">
                <a:sym typeface="Symbol" panose="05050102010706020507" pitchFamily="18" charset="2"/>
              </a:rPr>
              <a:t>: number of records that will satisfy the selection</a:t>
            </a:r>
          </a:p>
          <a:p>
            <a:pPr lvl="1">
              <a:buSzPct val="110000"/>
              <a:buFont typeface="Arial" panose="020B0604020202020204" pitchFamily="34" charset="0"/>
              <a:buChar char="•"/>
            </a:pPr>
            <a:r>
              <a:rPr lang="en-US" altLang="en-US">
                <a:sym typeface="Symbol" panose="05050102010706020507" pitchFamily="18" charset="2"/>
              </a:rPr>
              <a:t>Equality condition on a key attribute:</a:t>
            </a:r>
            <a:r>
              <a:rPr lang="en-US" altLang="en-US" i="1">
                <a:sym typeface="Symbol" panose="05050102010706020507" pitchFamily="18" charset="2"/>
              </a:rPr>
              <a:t> size estimate = </a:t>
            </a:r>
            <a:r>
              <a:rPr lang="en-US" altLang="en-US">
                <a:sym typeface="Symbol" panose="05050102010706020507" pitchFamily="18" charset="2"/>
              </a:rPr>
              <a:t>1</a:t>
            </a:r>
          </a:p>
          <a:p>
            <a:pPr>
              <a:buSzPct val="110000"/>
              <a:buFont typeface="Wingdings" panose="05000000000000000000" pitchFamily="2" charset="2"/>
              <a:buChar char="§"/>
            </a:pPr>
            <a:r>
              <a:rPr kumimoji="0" lang="en-US" altLang="en-US">
                <a:sym typeface="Symbol" panose="05050102010706020507" pitchFamily="18" charset="2"/>
              </a:rPr>
              <a:t></a:t>
            </a:r>
            <a:r>
              <a:rPr kumimoji="0" lang="en-US" altLang="en-US" i="1" baseline="-25000">
                <a:sym typeface="Symbol" panose="05050102010706020507" pitchFamily="18" charset="2"/>
              </a:rPr>
              <a:t>A</a:t>
            </a:r>
            <a:r>
              <a:rPr kumimoji="0" lang="en-US" altLang="en-US" baseline="-25000">
                <a:sym typeface="Symbol" panose="05050102010706020507" pitchFamily="18" charset="2"/>
              </a:rPr>
              <a:t></a:t>
            </a:r>
            <a:r>
              <a:rPr kumimoji="0" lang="en-US" altLang="en-US" i="1" baseline="-25000">
                <a:sym typeface="Symbol" panose="05050102010706020507" pitchFamily="18" charset="2"/>
              </a:rPr>
              <a:t>V</a:t>
            </a:r>
            <a:r>
              <a:rPr kumimoji="0" lang="en-US" altLang="en-US">
                <a:sym typeface="Symbol" panose="05050102010706020507" pitchFamily="18" charset="2"/>
              </a:rPr>
              <a:t>(</a:t>
            </a:r>
            <a:r>
              <a:rPr kumimoji="0" lang="en-US" altLang="en-US" i="1">
                <a:sym typeface="Symbol" panose="05050102010706020507" pitchFamily="18" charset="2"/>
              </a:rPr>
              <a:t>r</a:t>
            </a:r>
            <a:r>
              <a:rPr kumimoji="0" lang="en-US" altLang="en-US">
                <a:sym typeface="Symbol" panose="05050102010706020507" pitchFamily="18" charset="2"/>
              </a:rPr>
              <a:t>) (case of </a:t>
            </a:r>
            <a:r>
              <a:rPr kumimoji="0" lang="en-US" altLang="en-US" i="1" baseline="-25000">
                <a:sym typeface="Symbol" panose="05050102010706020507" pitchFamily="18" charset="2"/>
              </a:rPr>
              <a:t>A </a:t>
            </a:r>
            <a:r>
              <a:rPr kumimoji="0" lang="en-US" altLang="en-US" baseline="-25000">
                <a:sym typeface="Symbol" panose="05050102010706020507" pitchFamily="18" charset="2"/>
              </a:rPr>
              <a:t> </a:t>
            </a:r>
            <a:r>
              <a:rPr kumimoji="0" lang="en-US" altLang="en-US" i="1" baseline="-25000">
                <a:sym typeface="Symbol" panose="05050102010706020507" pitchFamily="18" charset="2"/>
              </a:rPr>
              <a:t>V</a:t>
            </a:r>
            <a:r>
              <a:rPr kumimoji="0" lang="en-US" altLang="en-US">
                <a:sym typeface="Symbol" panose="05050102010706020507" pitchFamily="18" charset="2"/>
              </a:rPr>
              <a:t>(</a:t>
            </a:r>
            <a:r>
              <a:rPr kumimoji="0" lang="en-US" altLang="en-US" i="1">
                <a:sym typeface="Symbol" panose="05050102010706020507" pitchFamily="18" charset="2"/>
              </a:rPr>
              <a:t>r</a:t>
            </a:r>
            <a:r>
              <a:rPr kumimoji="0" lang="en-US" altLang="en-US">
                <a:sym typeface="Symbol" panose="05050102010706020507" pitchFamily="18" charset="2"/>
              </a:rPr>
              <a:t>) is symmetric)</a:t>
            </a:r>
            <a:endParaRPr lang="en-US" altLang="en-US"/>
          </a:p>
          <a:p>
            <a:pPr lvl="1">
              <a:buSzPct val="110000"/>
              <a:buFont typeface="Arial" panose="020B0604020202020204" pitchFamily="34" charset="0"/>
              <a:buChar char="•"/>
            </a:pPr>
            <a:r>
              <a:rPr lang="en-US" altLang="en-US"/>
              <a:t>Let c denote  the estimated number of tuples satisfying the condition. </a:t>
            </a:r>
          </a:p>
          <a:p>
            <a:pPr lvl="1">
              <a:buSzPct val="110000"/>
              <a:buFont typeface="Arial" panose="020B0604020202020204" pitchFamily="34" charset="0"/>
              <a:buChar char="•"/>
            </a:pPr>
            <a:r>
              <a:rPr lang="en-US" altLang="en-US">
                <a:sym typeface="Symbol" panose="05050102010706020507" pitchFamily="18" charset="2"/>
              </a:rPr>
              <a:t>If min(</a:t>
            </a:r>
            <a:r>
              <a:rPr lang="en-US" altLang="en-US" err="1">
                <a:sym typeface="Symbol" panose="05050102010706020507" pitchFamily="18" charset="2"/>
              </a:rPr>
              <a:t>A,r</a:t>
            </a:r>
            <a:r>
              <a:rPr lang="en-US" altLang="en-US">
                <a:sym typeface="Symbol" panose="05050102010706020507" pitchFamily="18" charset="2"/>
              </a:rPr>
              <a:t>) and max(</a:t>
            </a:r>
            <a:r>
              <a:rPr lang="en-US" altLang="en-US" err="1">
                <a:sym typeface="Symbol" panose="05050102010706020507" pitchFamily="18" charset="2"/>
              </a:rPr>
              <a:t>A,r</a:t>
            </a:r>
            <a:r>
              <a:rPr lang="en-US" altLang="en-US">
                <a:sym typeface="Symbol" panose="05050102010706020507" pitchFamily="18" charset="2"/>
              </a:rPr>
              <a:t>) are available in catalog</a:t>
            </a:r>
          </a:p>
          <a:p>
            <a:pPr lvl="2">
              <a:buFont typeface="Wingdings" panose="05000000000000000000" pitchFamily="2" charset="2"/>
              <a:buChar char="§"/>
            </a:pPr>
            <a:r>
              <a:rPr lang="en-US" altLang="en-US"/>
              <a:t>c = 0 if v &lt; min(</a:t>
            </a:r>
            <a:r>
              <a:rPr lang="en-US" altLang="en-US" err="1"/>
              <a:t>A,r</a:t>
            </a:r>
            <a:r>
              <a:rPr lang="en-US" altLang="en-US"/>
              <a:t>)</a:t>
            </a:r>
            <a:br>
              <a:rPr lang="en-US" altLang="en-US"/>
            </a:br>
            <a:endParaRPr lang="en-US" altLang="en-US"/>
          </a:p>
          <a:p>
            <a:pPr lvl="2">
              <a:buFont typeface="Wingdings" panose="05000000000000000000" pitchFamily="2" charset="2"/>
              <a:buChar char="§"/>
            </a:pPr>
            <a:r>
              <a:rPr lang="en-US" altLang="en-US"/>
              <a:t>c =</a:t>
            </a:r>
            <a:br>
              <a:rPr lang="en-US" altLang="en-US"/>
            </a:br>
            <a:endParaRPr lang="en-US" altLang="en-US"/>
          </a:p>
          <a:p>
            <a:pPr lvl="1">
              <a:buSzPct val="110000"/>
              <a:buFont typeface="Arial" panose="020B0604020202020204" pitchFamily="34" charset="0"/>
              <a:buChar char="•"/>
            </a:pPr>
            <a:r>
              <a:rPr lang="en-US" altLang="en-US"/>
              <a:t> If histograms available, can refine above estimate</a:t>
            </a:r>
          </a:p>
          <a:p>
            <a:pPr lvl="1">
              <a:buSzPct val="110000"/>
              <a:buFont typeface="Arial" panose="020B0604020202020204" pitchFamily="34" charset="0"/>
              <a:buChar char="•"/>
            </a:pPr>
            <a:r>
              <a:rPr lang="en-US" altLang="en-US"/>
              <a:t>In absence of statistical information</a:t>
            </a:r>
            <a:r>
              <a:rPr lang="en-US" altLang="en-US" i="1"/>
              <a:t> c </a:t>
            </a:r>
            <a:r>
              <a:rPr lang="en-US" altLang="en-US"/>
              <a:t>is assumed to be</a:t>
            </a:r>
            <a:r>
              <a:rPr lang="en-US" altLang="en-US" i="1"/>
              <a:t> </a:t>
            </a:r>
            <a:r>
              <a:rPr lang="en-US" altLang="en-US" i="1" err="1">
                <a:sym typeface="Symbol" panose="05050102010706020507" pitchFamily="18" charset="2"/>
              </a:rPr>
              <a:t>n</a:t>
            </a:r>
            <a:r>
              <a:rPr lang="en-US" altLang="en-US" i="1" baseline="-25000" err="1">
                <a:sym typeface="Symbol" panose="05050102010706020507" pitchFamily="18" charset="2"/>
              </a:rPr>
              <a:t>r</a:t>
            </a:r>
            <a:r>
              <a:rPr lang="en-US" altLang="en-US" i="1" baseline="-25000">
                <a:sym typeface="Symbol" panose="05050102010706020507" pitchFamily="18" charset="2"/>
              </a:rPr>
              <a:t> </a:t>
            </a:r>
            <a:r>
              <a:rPr lang="en-US" altLang="en-US" i="1">
                <a:sym typeface="Symbol" panose="05050102010706020507" pitchFamily="18" charset="2"/>
              </a:rPr>
              <a:t>/ </a:t>
            </a:r>
            <a:r>
              <a:rPr lang="en-US" altLang="en-US">
                <a:sym typeface="Symbol" panose="05050102010706020507" pitchFamily="18" charset="2"/>
              </a:rPr>
              <a:t>2.</a:t>
            </a:r>
          </a:p>
          <a:p>
            <a:pPr lvl="2"/>
            <a:endParaRPr lang="en-US" altLang="en-US" sz="1200">
              <a:sym typeface="Symbol" panose="05050102010706020507" pitchFamily="18" charset="2"/>
            </a:endParaRPr>
          </a:p>
        </p:txBody>
      </p:sp>
      <p:sp>
        <p:nvSpPr>
          <p:cNvPr id="499714" name="Rectangle 2">
            <a:extLst>
              <a:ext uri="{FF2B5EF4-FFF2-40B4-BE49-F238E27FC236}">
                <a16:creationId xmlns:a16="http://schemas.microsoft.com/office/drawing/2014/main" id="{C897B721-DA5B-48DB-89C5-0ECC40E42E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Selection Size Estimation</a:t>
            </a:r>
          </a:p>
        </p:txBody>
      </p:sp>
      <p:graphicFrame>
        <p:nvGraphicFramePr>
          <p:cNvPr id="75780" name="Object 2">
            <a:extLst>
              <a:ext uri="{FF2B5EF4-FFF2-40B4-BE49-F238E27FC236}">
                <a16:creationId xmlns:a16="http://schemas.microsoft.com/office/drawing/2014/main" id="{51A7D16A-0EF1-42C9-84D1-BB8084DBD575}"/>
              </a:ext>
            </a:extLst>
          </p:cNvPr>
          <p:cNvGraphicFramePr>
            <a:graphicFrameLocks noGrp="1" noChangeAspect="1"/>
          </p:cNvGraphicFramePr>
          <p:nvPr>
            <p:ph idx="1"/>
          </p:nvPr>
        </p:nvGraphicFramePr>
        <p:xfrm>
          <a:off x="2805764" y="2775860"/>
          <a:ext cx="1625318" cy="447923"/>
        </p:xfrm>
        <a:graphic>
          <a:graphicData uri="http://schemas.openxmlformats.org/presentationml/2006/ole">
            <mc:AlternateContent xmlns:mc="http://schemas.openxmlformats.org/markup-compatibility/2006">
              <mc:Choice xmlns:v="urn:schemas-microsoft-com:vml" Requires="v">
                <p:oleObj name="Equation" r:id="rId3" imgW="1612900" imgH="444500" progId="Equation.3">
                  <p:embed/>
                </p:oleObj>
              </mc:Choice>
              <mc:Fallback>
                <p:oleObj name="Equation" r:id="rId3" imgW="1612900" imgH="444500" progId="Equation.3">
                  <p:embed/>
                  <p:pic>
                    <p:nvPicPr>
                      <p:cNvPr id="75780" name="Object 2">
                        <a:extLst>
                          <a:ext uri="{FF2B5EF4-FFF2-40B4-BE49-F238E27FC236}">
                            <a16:creationId xmlns:a16="http://schemas.microsoft.com/office/drawing/2014/main" id="{51A7D16A-0EF1-42C9-84D1-BB8084DBD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764" y="2775860"/>
                        <a:ext cx="1625318" cy="447923"/>
                      </a:xfrm>
                      <a:prstGeom prst="rect">
                        <a:avLst/>
                      </a:prstGeom>
                      <a:noFill/>
                      <a:ln>
                        <a:noFill/>
                      </a:ln>
                      <a:effec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a:extLst>
              <a:ext uri="{FF2B5EF4-FFF2-40B4-BE49-F238E27FC236}">
                <a16:creationId xmlns:a16="http://schemas.microsoft.com/office/drawing/2014/main" id="{25B34E41-68A0-4111-B5A3-5964468F8F7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Size Estimation of Complex Selections</a:t>
            </a:r>
          </a:p>
        </p:txBody>
      </p:sp>
      <p:sp>
        <p:nvSpPr>
          <p:cNvPr id="77827" name="Rectangle 3">
            <a:extLst>
              <a:ext uri="{FF2B5EF4-FFF2-40B4-BE49-F238E27FC236}">
                <a16:creationId xmlns:a16="http://schemas.microsoft.com/office/drawing/2014/main" id="{2F37CA3D-1CFA-4DD3-8583-A2203BB9D122}"/>
              </a:ext>
            </a:extLst>
          </p:cNvPr>
          <p:cNvSpPr>
            <a:spLocks noGrp="1" noChangeArrowheads="1"/>
          </p:cNvSpPr>
          <p:nvPr>
            <p:ph idx="1"/>
          </p:nvPr>
        </p:nvSpPr>
        <p:spPr>
          <a:xfrm>
            <a:off x="1655546" y="826873"/>
            <a:ext cx="5789596" cy="4025979"/>
          </a:xfrm>
        </p:spPr>
        <p:txBody>
          <a:bodyPr/>
          <a:lstStyle/>
          <a:p>
            <a:pPr>
              <a:tabLst>
                <a:tab pos="1753791" algn="l"/>
              </a:tabLst>
            </a:pPr>
            <a:r>
              <a:rPr lang="en-US" altLang="en-US"/>
              <a:t>The </a:t>
            </a:r>
            <a:r>
              <a:rPr lang="en-US" altLang="en-US" b="1">
                <a:solidFill>
                  <a:srgbClr val="002060"/>
                </a:solidFill>
              </a:rPr>
              <a:t>selectivity </a:t>
            </a:r>
            <a:r>
              <a:rPr lang="en-US" altLang="en-US"/>
              <a:t>of a condition </a:t>
            </a:r>
            <a:r>
              <a:rPr lang="en-US" altLang="en-US" sz="1500">
                <a:sym typeface="Symbol" panose="05050102010706020507" pitchFamily="18" charset="2"/>
              </a:rPr>
              <a:t></a:t>
            </a:r>
            <a:r>
              <a:rPr lang="en-US" altLang="en-US" i="1" baseline="-25000" err="1">
                <a:sym typeface="Greek Symbols" pitchFamily="18" charset="2"/>
              </a:rPr>
              <a:t>i</a:t>
            </a:r>
            <a:r>
              <a:rPr lang="en-US" altLang="en-US">
                <a:sym typeface="Greek Symbols" pitchFamily="18" charset="2"/>
              </a:rPr>
              <a:t> is the probability that a tuple in the relation </a:t>
            </a:r>
            <a:r>
              <a:rPr lang="en-US" altLang="en-US" i="1">
                <a:sym typeface="Greek Symbols" pitchFamily="18" charset="2"/>
              </a:rPr>
              <a:t>r</a:t>
            </a:r>
            <a:r>
              <a:rPr lang="en-US" altLang="en-US">
                <a:sym typeface="Greek Symbols" pitchFamily="18" charset="2"/>
              </a:rPr>
              <a:t> satisfies </a:t>
            </a:r>
            <a:r>
              <a:rPr lang="en-US" altLang="en-US" sz="1500">
                <a:sym typeface="Symbol" panose="05050102010706020507" pitchFamily="18" charset="2"/>
              </a:rPr>
              <a:t></a:t>
            </a:r>
            <a:r>
              <a:rPr lang="en-US" altLang="en-US" i="1" baseline="-25000" err="1">
                <a:sym typeface="Greek Symbols" pitchFamily="18" charset="2"/>
              </a:rPr>
              <a:t>i</a:t>
            </a:r>
            <a:r>
              <a:rPr lang="en-US" altLang="en-US">
                <a:sym typeface="Greek Symbols" pitchFamily="18" charset="2"/>
              </a:rPr>
              <a:t> . </a:t>
            </a:r>
          </a:p>
          <a:p>
            <a:pPr lvl="1">
              <a:tabLst>
                <a:tab pos="1753791" algn="l"/>
              </a:tabLst>
            </a:pPr>
            <a:r>
              <a:rPr lang="en-US" altLang="en-US">
                <a:sym typeface="Greek Symbols" pitchFamily="18" charset="2"/>
              </a:rPr>
              <a:t> If </a:t>
            </a:r>
            <a:r>
              <a:rPr lang="en-US" altLang="en-US" i="1" err="1">
                <a:sym typeface="Greek Symbols" pitchFamily="18" charset="2"/>
              </a:rPr>
              <a:t>s</a:t>
            </a:r>
            <a:r>
              <a:rPr lang="en-US" altLang="en-US" i="1" baseline="-25000" err="1">
                <a:sym typeface="Greek Symbols" pitchFamily="18" charset="2"/>
              </a:rPr>
              <a:t>i</a:t>
            </a:r>
            <a:r>
              <a:rPr lang="en-US" altLang="en-US" i="1">
                <a:sym typeface="Greek Symbols" pitchFamily="18" charset="2"/>
              </a:rPr>
              <a:t> </a:t>
            </a:r>
            <a:r>
              <a:rPr lang="en-US" altLang="en-US">
                <a:sym typeface="Greek Symbols" pitchFamily="18" charset="2"/>
              </a:rPr>
              <a:t> is the number of satisfying tuples in </a:t>
            </a:r>
            <a:r>
              <a:rPr lang="en-US" altLang="en-US" i="1">
                <a:sym typeface="Greek Symbols" pitchFamily="18" charset="2"/>
              </a:rPr>
              <a:t>r, </a:t>
            </a:r>
            <a:r>
              <a:rPr lang="en-US" altLang="en-US">
                <a:sym typeface="Greek Symbols" pitchFamily="18" charset="2"/>
              </a:rPr>
              <a:t>the selectivity of </a:t>
            </a:r>
            <a:r>
              <a:rPr lang="en-US" altLang="en-US" i="1">
                <a:sym typeface="Greek Symbols" pitchFamily="18" charset="2"/>
              </a:rPr>
              <a:t> </a:t>
            </a:r>
            <a:r>
              <a:rPr lang="en-US" altLang="en-US" sz="1500">
                <a:sym typeface="Symbol" panose="05050102010706020507" pitchFamily="18" charset="2"/>
              </a:rPr>
              <a:t></a:t>
            </a:r>
            <a:r>
              <a:rPr lang="en-US" altLang="en-US" i="1" baseline="-25000" err="1">
                <a:sym typeface="Greek Symbols" pitchFamily="18" charset="2"/>
              </a:rPr>
              <a:t>i</a:t>
            </a:r>
            <a:r>
              <a:rPr lang="en-US" altLang="en-US">
                <a:sym typeface="Greek Symbols" pitchFamily="18" charset="2"/>
              </a:rPr>
              <a:t> is given by </a:t>
            </a:r>
            <a:r>
              <a:rPr lang="en-US" altLang="en-US" i="1" err="1">
                <a:sym typeface="Greek Symbols" pitchFamily="18" charset="2"/>
              </a:rPr>
              <a:t>s</a:t>
            </a:r>
            <a:r>
              <a:rPr lang="en-US" altLang="en-US" i="1" baseline="-25000" err="1">
                <a:sym typeface="Greek Symbols" pitchFamily="18" charset="2"/>
              </a:rPr>
              <a:t>i</a:t>
            </a:r>
            <a:r>
              <a:rPr lang="en-US" altLang="en-US" i="1">
                <a:sym typeface="Greek Symbols" pitchFamily="18" charset="2"/>
              </a:rPr>
              <a:t> /</a:t>
            </a:r>
            <a:r>
              <a:rPr lang="en-US" altLang="en-US" i="1" err="1">
                <a:sym typeface="Greek Symbols" pitchFamily="18" charset="2"/>
              </a:rPr>
              <a:t>n</a:t>
            </a:r>
            <a:r>
              <a:rPr lang="en-US" altLang="en-US" i="1" baseline="-25000" err="1">
                <a:sym typeface="Greek Symbols" pitchFamily="18" charset="2"/>
              </a:rPr>
              <a:t>r</a:t>
            </a:r>
            <a:r>
              <a:rPr lang="en-US" altLang="en-US" i="1">
                <a:sym typeface="Greek Symbols" pitchFamily="18" charset="2"/>
              </a:rPr>
              <a:t>.</a:t>
            </a:r>
            <a:endParaRPr lang="en-US" altLang="en-US">
              <a:sym typeface="Greek Symbols" pitchFamily="18" charset="2"/>
            </a:endParaRPr>
          </a:p>
          <a:p>
            <a:pPr>
              <a:tabLst>
                <a:tab pos="1753791" algn="l"/>
              </a:tabLst>
            </a:pPr>
            <a:r>
              <a:rPr lang="en-US" altLang="en-US" b="1">
                <a:sym typeface="Greek Symbols" pitchFamily="18" charset="2"/>
              </a:rPr>
              <a:t>Conjunction:  </a:t>
            </a:r>
            <a:r>
              <a:rPr lang="en-US" altLang="en-US" sz="1500" i="1">
                <a:sym typeface="Symbol" panose="05050102010706020507" pitchFamily="18" charset="2"/>
              </a:rPr>
              <a:t></a:t>
            </a:r>
            <a:r>
              <a:rPr lang="en-US" altLang="en-US" sz="1800" baseline="-25000">
                <a:sym typeface="Symbol" panose="05050102010706020507" pitchFamily="18" charset="2"/>
              </a:rPr>
              <a:t></a:t>
            </a:r>
            <a:r>
              <a:rPr lang="en-US" altLang="en-US" sz="1500" baseline="-25000">
                <a:sym typeface="Greek Symbols" pitchFamily="18" charset="2"/>
              </a:rPr>
              <a:t>1</a:t>
            </a:r>
            <a:r>
              <a:rPr lang="en-US" altLang="en-US" sz="1500" baseline="-25000">
                <a:sym typeface="Symbol" panose="05050102010706020507" pitchFamily="18" charset="2"/>
              </a:rPr>
              <a:t> </a:t>
            </a:r>
            <a:r>
              <a:rPr lang="en-US" altLang="en-US" sz="1800" baseline="-25000">
                <a:sym typeface="Symbol" panose="05050102010706020507" pitchFamily="18" charset="2"/>
              </a:rPr>
              <a:t></a:t>
            </a:r>
            <a:r>
              <a:rPr lang="en-US" altLang="en-US" sz="1500" baseline="-25000">
                <a:sym typeface="Greek Symbols" pitchFamily="18" charset="2"/>
              </a:rPr>
              <a:t>2</a:t>
            </a:r>
            <a:r>
              <a:rPr lang="en-US" altLang="en-US" sz="1500" baseline="-25000">
                <a:sym typeface="Symbol" panose="05050102010706020507" pitchFamily="18" charset="2"/>
              </a:rPr>
              <a:t>. . .  </a:t>
            </a:r>
            <a:r>
              <a:rPr lang="en-US" altLang="en-US" sz="1800" baseline="-25000">
                <a:sym typeface="Symbol" panose="05050102010706020507" pitchFamily="18" charset="2"/>
              </a:rPr>
              <a:t></a:t>
            </a:r>
            <a:r>
              <a:rPr lang="en-US" altLang="en-US" sz="1500" i="1" baseline="-25000">
                <a:sym typeface="Greek Symbols" pitchFamily="18" charset="2"/>
              </a:rPr>
              <a:t>n</a:t>
            </a:r>
            <a:r>
              <a:rPr lang="en-US" altLang="en-US" sz="1500">
                <a:sym typeface="Symbol" panose="05050102010706020507" pitchFamily="18" charset="2"/>
              </a:rPr>
              <a:t> (</a:t>
            </a:r>
            <a:r>
              <a:rPr lang="en-US" altLang="en-US" i="1">
                <a:sym typeface="Symbol" panose="05050102010706020507" pitchFamily="18" charset="2"/>
              </a:rPr>
              <a:t>r).  Assuming independence, </a:t>
            </a:r>
            <a:r>
              <a:rPr lang="en-US" altLang="en-US">
                <a:sym typeface="Symbol" panose="05050102010706020507" pitchFamily="18" charset="2"/>
              </a:rPr>
              <a:t>estimate of</a:t>
            </a:r>
            <a:r>
              <a:rPr lang="en-US" altLang="en-US" sz="1500">
                <a:sym typeface="Symbol" panose="05050102010706020507" pitchFamily="18" charset="2"/>
              </a:rPr>
              <a:t> </a:t>
            </a:r>
            <a:br>
              <a:rPr lang="en-US" altLang="en-US" sz="1500">
                <a:sym typeface="Symbol" panose="05050102010706020507" pitchFamily="18" charset="2"/>
              </a:rPr>
            </a:br>
            <a:r>
              <a:rPr lang="en-US" altLang="en-US" sz="1500">
                <a:sym typeface="Symbol" panose="05050102010706020507" pitchFamily="18" charset="2"/>
              </a:rPr>
              <a:t> </a:t>
            </a:r>
            <a:br>
              <a:rPr lang="en-US" altLang="en-US" sz="1500">
                <a:sym typeface="Symbol" panose="05050102010706020507" pitchFamily="18" charset="2"/>
              </a:rPr>
            </a:br>
            <a:r>
              <a:rPr lang="en-US" altLang="en-US">
                <a:sym typeface="Symbol" panose="05050102010706020507" pitchFamily="18" charset="2"/>
              </a:rPr>
              <a:t>tuples in the</a:t>
            </a:r>
            <a:r>
              <a:rPr lang="en-US" altLang="en-US" sz="1800">
                <a:sym typeface="Symbol" panose="05050102010706020507" pitchFamily="18" charset="2"/>
              </a:rPr>
              <a:t> </a:t>
            </a:r>
            <a:r>
              <a:rPr lang="en-US" altLang="en-US">
                <a:sym typeface="Symbol" panose="05050102010706020507" pitchFamily="18" charset="2"/>
              </a:rPr>
              <a:t>result is:</a:t>
            </a:r>
            <a:br>
              <a:rPr lang="en-US" altLang="en-US" sz="2100">
                <a:sym typeface="Symbol" panose="05050102010706020507" pitchFamily="18" charset="2"/>
              </a:rPr>
            </a:br>
            <a:endParaRPr lang="en-US" altLang="en-US">
              <a:sym typeface="Symbol" panose="05050102010706020507" pitchFamily="18" charset="2"/>
            </a:endParaRPr>
          </a:p>
          <a:p>
            <a:pPr>
              <a:tabLst>
                <a:tab pos="1753791" algn="l"/>
              </a:tabLst>
            </a:pPr>
            <a:r>
              <a:rPr lang="en-US" altLang="en-US" b="1">
                <a:sym typeface="Symbol" panose="05050102010706020507" pitchFamily="18" charset="2"/>
              </a:rPr>
              <a:t>Disjunction:</a:t>
            </a:r>
            <a:r>
              <a:rPr lang="en-US" altLang="en-US" i="1">
                <a:sym typeface="Symbol" panose="05050102010706020507" pitchFamily="18" charset="2"/>
              </a:rPr>
              <a:t></a:t>
            </a:r>
            <a:r>
              <a:rPr lang="en-US" altLang="en-US" sz="1800" baseline="-25000">
                <a:sym typeface="Symbol" panose="05050102010706020507" pitchFamily="18" charset="2"/>
              </a:rPr>
              <a:t></a:t>
            </a:r>
            <a:r>
              <a:rPr lang="en-US" altLang="en-US" baseline="-25000">
                <a:sym typeface="Greek Symbols" pitchFamily="18" charset="2"/>
              </a:rPr>
              <a:t>1</a:t>
            </a:r>
            <a:r>
              <a:rPr lang="en-US" altLang="en-US" baseline="-25000">
                <a:sym typeface="Symbol" panose="05050102010706020507" pitchFamily="18" charset="2"/>
              </a:rPr>
              <a:t></a:t>
            </a:r>
            <a:r>
              <a:rPr lang="en-US" altLang="en-US">
                <a:sym typeface="Symbol" panose="05050102010706020507" pitchFamily="18" charset="2"/>
              </a:rPr>
              <a:t> </a:t>
            </a:r>
            <a:r>
              <a:rPr lang="en-US" altLang="en-US" sz="1800" baseline="-25000">
                <a:sym typeface="Symbol" panose="05050102010706020507" pitchFamily="18" charset="2"/>
              </a:rPr>
              <a:t></a:t>
            </a:r>
            <a:r>
              <a:rPr lang="en-US" altLang="en-US" baseline="-25000">
                <a:sym typeface="Greek Symbols" pitchFamily="18" charset="2"/>
              </a:rPr>
              <a:t>2</a:t>
            </a:r>
            <a:r>
              <a:rPr lang="en-US" altLang="en-US" sz="1050" baseline="-25000">
                <a:sym typeface="Greek Symbols" pitchFamily="18" charset="2"/>
              </a:rPr>
              <a:t> </a:t>
            </a:r>
            <a:r>
              <a:rPr lang="en-US" altLang="en-US" baseline="-25000">
                <a:sym typeface="Symbol" panose="05050102010706020507" pitchFamily="18" charset="2"/>
              </a:rPr>
              <a:t>. . . </a:t>
            </a:r>
            <a:r>
              <a:rPr lang="en-US" altLang="en-US">
                <a:sym typeface="Symbol" panose="05050102010706020507" pitchFamily="18" charset="2"/>
              </a:rPr>
              <a:t> </a:t>
            </a:r>
            <a:r>
              <a:rPr lang="en-US" altLang="en-US" sz="1800" baseline="-25000">
                <a:sym typeface="Symbol" panose="05050102010706020507" pitchFamily="18" charset="2"/>
              </a:rPr>
              <a:t></a:t>
            </a:r>
            <a:r>
              <a:rPr lang="en-US" altLang="en-US" i="1" baseline="-25000">
                <a:sym typeface="Greek Symbols" pitchFamily="18" charset="2"/>
              </a:rPr>
              <a:t>n </a:t>
            </a:r>
            <a:r>
              <a:rPr lang="en-US" altLang="en-US">
                <a:sym typeface="Symbol" panose="05050102010706020507" pitchFamily="18" charset="2"/>
              </a:rPr>
              <a:t>(</a:t>
            </a:r>
            <a:r>
              <a:rPr lang="en-US" altLang="en-US" i="1">
                <a:sym typeface="Symbol" panose="05050102010706020507" pitchFamily="18" charset="2"/>
              </a:rPr>
              <a:t>r). </a:t>
            </a:r>
            <a:r>
              <a:rPr lang="en-US" altLang="en-US">
                <a:sym typeface="Symbol" panose="05050102010706020507" pitchFamily="18" charset="2"/>
              </a:rPr>
              <a:t>  Estimated number of tuples:</a:t>
            </a:r>
            <a:br>
              <a:rPr lang="en-US" altLang="en-US">
                <a:sym typeface="Symbol" panose="05050102010706020507" pitchFamily="18" charset="2"/>
              </a:rPr>
            </a:br>
            <a:br>
              <a:rPr lang="en-US" altLang="en-US">
                <a:sym typeface="Symbol" panose="05050102010706020507" pitchFamily="18" charset="2"/>
              </a:rPr>
            </a:br>
            <a:br>
              <a:rPr lang="en-US" altLang="en-US">
                <a:sym typeface="Symbol" panose="05050102010706020507" pitchFamily="18" charset="2"/>
              </a:rPr>
            </a:br>
            <a:endParaRPr lang="en-US" altLang="en-US">
              <a:sym typeface="Symbol" panose="05050102010706020507" pitchFamily="18" charset="2"/>
            </a:endParaRPr>
          </a:p>
          <a:p>
            <a:pPr>
              <a:tabLst>
                <a:tab pos="1753791" algn="l"/>
              </a:tabLst>
            </a:pPr>
            <a:r>
              <a:rPr lang="en-US" altLang="en-US" b="1">
                <a:sym typeface="Symbol" panose="05050102010706020507" pitchFamily="18" charset="2"/>
              </a:rPr>
              <a:t>Negation: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Symbol" panose="05050102010706020507" pitchFamily="18" charset="2"/>
              </a:rPr>
              <a:t>(</a:t>
            </a:r>
            <a:r>
              <a:rPr lang="en-US" altLang="en-US" i="1">
                <a:sym typeface="Symbol" panose="05050102010706020507" pitchFamily="18" charset="2"/>
              </a:rPr>
              <a:t>r). </a:t>
            </a:r>
            <a:r>
              <a:rPr lang="en-US" altLang="en-US">
                <a:sym typeface="Symbol" panose="05050102010706020507" pitchFamily="18" charset="2"/>
              </a:rPr>
              <a:t> Estimated number of tuples:</a:t>
            </a:r>
            <a:br>
              <a:rPr lang="en-US" altLang="en-US">
                <a:sym typeface="Symbol" panose="05050102010706020507" pitchFamily="18" charset="2"/>
              </a:rPr>
            </a:br>
            <a:r>
              <a:rPr lang="en-US" altLang="en-US">
                <a:sym typeface="Symbol" panose="05050102010706020507" pitchFamily="18" charset="2"/>
              </a:rPr>
              <a:t>	</a:t>
            </a:r>
            <a:r>
              <a:rPr lang="en-US" altLang="en-US" i="1" err="1">
                <a:sym typeface="Symbol" panose="05050102010706020507" pitchFamily="18" charset="2"/>
              </a:rPr>
              <a:t>n</a:t>
            </a:r>
            <a:r>
              <a:rPr lang="en-US" altLang="en-US" baseline="-25000" err="1">
                <a:sym typeface="Symbol" panose="05050102010706020507" pitchFamily="18" charset="2"/>
              </a:rPr>
              <a:t>r</a:t>
            </a:r>
            <a:r>
              <a:rPr lang="en-US" altLang="en-US" i="1" baseline="-25000">
                <a:sym typeface="Symbol" panose="05050102010706020507" pitchFamily="18" charset="2"/>
              </a:rPr>
              <a:t> </a:t>
            </a:r>
            <a:r>
              <a:rPr lang="en-US" altLang="en-US" i="1">
                <a:sym typeface="Symbol" panose="05050102010706020507" pitchFamily="18" charset="2"/>
              </a:rPr>
              <a:t>–</a:t>
            </a:r>
            <a:r>
              <a:rPr lang="en-US" altLang="en-US" sz="1500" i="1">
                <a:sym typeface="Symbol" panose="05050102010706020507" pitchFamily="18" charset="2"/>
              </a:rPr>
              <a:t> </a:t>
            </a:r>
            <a:r>
              <a:rPr lang="en-US" altLang="en-US" i="1">
                <a:sym typeface="Symbol" panose="05050102010706020507" pitchFamily="18" charset="2"/>
              </a:rPr>
              <a:t>size(</a:t>
            </a:r>
            <a:r>
              <a:rPr lang="en-US" altLang="en-US" i="1" baseline="-25000">
                <a:sym typeface="Symbol" panose="05050102010706020507" pitchFamily="18" charset="2"/>
              </a:rPr>
              <a:t></a:t>
            </a:r>
            <a:r>
              <a:rPr lang="en-US" altLang="en-US">
                <a:sym typeface="Symbol" panose="05050102010706020507" pitchFamily="18" charset="2"/>
              </a:rPr>
              <a:t>(</a:t>
            </a:r>
            <a:r>
              <a:rPr lang="en-US" altLang="en-US" i="1">
                <a:sym typeface="Symbol" panose="05050102010706020507" pitchFamily="18" charset="2"/>
              </a:rPr>
              <a:t>r))</a:t>
            </a:r>
          </a:p>
        </p:txBody>
      </p:sp>
      <p:graphicFrame>
        <p:nvGraphicFramePr>
          <p:cNvPr id="77828" name="Object 2">
            <a:extLst>
              <a:ext uri="{FF2B5EF4-FFF2-40B4-BE49-F238E27FC236}">
                <a16:creationId xmlns:a16="http://schemas.microsoft.com/office/drawing/2014/main" id="{63B73BDC-F3BD-4665-84D2-AF3E2262D8BE}"/>
              </a:ext>
            </a:extLst>
          </p:cNvPr>
          <p:cNvGraphicFramePr>
            <a:graphicFrameLocks noChangeAspect="1"/>
          </p:cNvGraphicFramePr>
          <p:nvPr/>
        </p:nvGraphicFramePr>
        <p:xfrm>
          <a:off x="3766865" y="2251472"/>
          <a:ext cx="1714500" cy="640556"/>
        </p:xfrm>
        <a:graphic>
          <a:graphicData uri="http://schemas.openxmlformats.org/presentationml/2006/ole">
            <mc:AlternateContent xmlns:mc="http://schemas.openxmlformats.org/markup-compatibility/2006">
              <mc:Choice xmlns:v="urn:schemas-microsoft-com:vml" Requires="v">
                <p:oleObj name="Equation" r:id="rId3" imgW="1155700" imgH="431800" progId="Equation.3">
                  <p:embed/>
                </p:oleObj>
              </mc:Choice>
              <mc:Fallback>
                <p:oleObj name="Equation" r:id="rId3" imgW="1155700" imgH="431800" progId="Equation.3">
                  <p:embed/>
                  <p:pic>
                    <p:nvPicPr>
                      <p:cNvPr id="77828" name="Object 2">
                        <a:extLst>
                          <a:ext uri="{FF2B5EF4-FFF2-40B4-BE49-F238E27FC236}">
                            <a16:creationId xmlns:a16="http://schemas.microsoft.com/office/drawing/2014/main" id="{63B73BDC-F3BD-4665-84D2-AF3E2262D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865" y="2251472"/>
                        <a:ext cx="1714500" cy="640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7829" name="Object 3">
            <a:extLst>
              <a:ext uri="{FF2B5EF4-FFF2-40B4-BE49-F238E27FC236}">
                <a16:creationId xmlns:a16="http://schemas.microsoft.com/office/drawing/2014/main" id="{DB4B5B34-2CC2-46E0-ADA1-80DC084DADB8}"/>
              </a:ext>
            </a:extLst>
          </p:cNvPr>
          <p:cNvGraphicFramePr>
            <a:graphicFrameLocks noChangeAspect="1"/>
          </p:cNvGraphicFramePr>
          <p:nvPr/>
        </p:nvGraphicFramePr>
        <p:xfrm>
          <a:off x="3287317" y="3174207"/>
          <a:ext cx="3098006" cy="627460"/>
        </p:xfrm>
        <a:graphic>
          <a:graphicData uri="http://schemas.openxmlformats.org/presentationml/2006/ole">
            <mc:AlternateContent xmlns:mc="http://schemas.openxmlformats.org/markup-compatibility/2006">
              <mc:Choice xmlns:v="urn:schemas-microsoft-com:vml" Requires="v">
                <p:oleObj name="Equation" r:id="rId5" imgW="2374900" imgH="482600" progId="Equation.3">
                  <p:embed/>
                </p:oleObj>
              </mc:Choice>
              <mc:Fallback>
                <p:oleObj name="Equation" r:id="rId5" imgW="2374900" imgH="482600" progId="Equation.3">
                  <p:embed/>
                  <p:pic>
                    <p:nvPicPr>
                      <p:cNvPr id="77829" name="Object 3">
                        <a:extLst>
                          <a:ext uri="{FF2B5EF4-FFF2-40B4-BE49-F238E27FC236}">
                            <a16:creationId xmlns:a16="http://schemas.microsoft.com/office/drawing/2014/main" id="{DB4B5B34-2CC2-46E0-ADA1-80DC084DAD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317" y="3174207"/>
                        <a:ext cx="3098006" cy="627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B3182-EAEC-1C28-3129-826A0C86D71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C56E0883-94F1-4505-DA53-98382EFB87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8C93DCB8-DB87-3734-049F-F7B61E380AF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E9BF743-1744-6B90-0BF4-6830C2BDF5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2E855B98-ACF1-E686-90A0-6A9DBFA82358}"/>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7A17892C-8B23-F520-6EF6-7322DFBC541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W4111-2025S-11-Module-II-NoSql-4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118354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4505EB-D062-FFFA-AF7B-84EF2F9714C2}"/>
              </a:ext>
            </a:extLst>
          </p:cNvPr>
          <p:cNvSpPr>
            <a:spLocks noGrp="1"/>
          </p:cNvSpPr>
          <p:nvPr>
            <p:ph idx="1"/>
          </p:nvPr>
        </p:nvSpPr>
        <p:spPr/>
        <p:txBody>
          <a:bodyPr/>
          <a:lstStyle/>
          <a:p>
            <a:r>
              <a:rPr lang="en-US" sz="1600" dirty="0"/>
              <a:t>Midterm</a:t>
            </a:r>
          </a:p>
          <a:p>
            <a:pPr lvl="1"/>
            <a:r>
              <a:rPr lang="en-US" sz="1400" dirty="0"/>
              <a:t>We completed midterm grading. I apologize for the delay. Some TAs had unavoidable issues that caused delays.</a:t>
            </a:r>
          </a:p>
          <a:p>
            <a:pPr lvl="1"/>
            <a:r>
              <a:rPr lang="en-US" sz="1400" dirty="0"/>
              <a:t>You should be able to see your results. I edited the quiz settings this morning.</a:t>
            </a:r>
          </a:p>
          <a:p>
            <a:pPr lvl="1"/>
            <a:r>
              <a:rPr lang="en-US" sz="1400" dirty="0"/>
              <a:t>I will hold online OHs this afternoon. I would appreciate a couple of students showing me that they see from a grading and feedback perspective.</a:t>
            </a:r>
          </a:p>
          <a:p>
            <a:pPr lvl="1"/>
            <a:r>
              <a:rPr lang="en-US" sz="1400" dirty="0"/>
              <a:t>I will provide a correct answer guide annotated with what I was looking for on each question.</a:t>
            </a:r>
          </a:p>
          <a:p>
            <a:pPr lvl="1"/>
            <a:r>
              <a:rPr lang="en-US" sz="1400" dirty="0"/>
              <a:t>I am speaking with the TAs on how to handle regrades.</a:t>
            </a:r>
          </a:p>
          <a:p>
            <a:r>
              <a:rPr lang="en-US" sz="1600" dirty="0"/>
              <a:t>HW 4A</a:t>
            </a:r>
          </a:p>
          <a:p>
            <a:pPr lvl="1"/>
            <a:r>
              <a:rPr lang="en-US" sz="1400" dirty="0"/>
              <a:t>I have asked the TAs to open </a:t>
            </a:r>
            <a:r>
              <a:rPr lang="en-US" sz="1400" dirty="0" err="1"/>
              <a:t>GradeScope</a:t>
            </a:r>
            <a:r>
              <a:rPr lang="en-US" sz="1400" dirty="0"/>
              <a:t> for submission and provide instructions.</a:t>
            </a:r>
          </a:p>
          <a:p>
            <a:pPr lvl="1"/>
            <a:r>
              <a:rPr lang="en-US" sz="1400" dirty="0"/>
              <a:t>Only 34 students have watched the recitation that explains how to do the assignment.</a:t>
            </a:r>
          </a:p>
          <a:p>
            <a:r>
              <a:rPr lang="en-US" sz="1600" dirty="0"/>
              <a:t>I am working on HW 5</a:t>
            </a:r>
          </a:p>
          <a:p>
            <a:pPr lvl="1"/>
            <a:r>
              <a:rPr lang="en-US" sz="1400" dirty="0"/>
              <a:t>I will incrementally publish tasks for the project starting this weekend. This will give us a chance to do the project step by step.</a:t>
            </a:r>
          </a:p>
          <a:p>
            <a:pPr lvl="1"/>
            <a:r>
              <a:rPr lang="en-US" sz="1400" dirty="0"/>
              <a:t>I will publish the written questions according to the schedule I provided in the previous update.</a:t>
            </a:r>
          </a:p>
        </p:txBody>
      </p:sp>
      <p:sp>
        <p:nvSpPr>
          <p:cNvPr id="3" name="Title 2">
            <a:extLst>
              <a:ext uri="{FF2B5EF4-FFF2-40B4-BE49-F238E27FC236}">
                <a16:creationId xmlns:a16="http://schemas.microsoft.com/office/drawing/2014/main" id="{45D24FAF-317E-0360-B7FE-A023CA15F725}"/>
              </a:ext>
            </a:extLst>
          </p:cNvPr>
          <p:cNvSpPr>
            <a:spLocks noGrp="1"/>
          </p:cNvSpPr>
          <p:nvPr>
            <p:ph type="title"/>
          </p:nvPr>
        </p:nvSpPr>
        <p:spPr/>
        <p:txBody>
          <a:bodyPr/>
          <a:lstStyle/>
          <a:p>
            <a:r>
              <a:rPr lang="en-US" dirty="0"/>
              <a:t>Course Update</a:t>
            </a:r>
          </a:p>
        </p:txBody>
      </p:sp>
    </p:spTree>
    <p:extLst>
      <p:ext uri="{BB962C8B-B14F-4D97-AF65-F5344CB8AC3E}">
        <p14:creationId xmlns:p14="http://schemas.microsoft.com/office/powerpoint/2010/main" val="1035208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60DD64-2CD2-47FF-9E35-C0E0CBEE3F6C}"/>
              </a:ext>
            </a:extLst>
          </p:cNvPr>
          <p:cNvSpPr>
            <a:spLocks noGrp="1"/>
          </p:cNvSpPr>
          <p:nvPr>
            <p:ph idx="1"/>
          </p:nvPr>
        </p:nvSpPr>
        <p:spPr>
          <a:xfrm>
            <a:off x="152400" y="552450"/>
            <a:ext cx="8839200" cy="4038600"/>
          </a:xfrm>
        </p:spPr>
        <p:txBody>
          <a:bodyPr/>
          <a:lstStyle/>
          <a:p>
            <a:r>
              <a:rPr lang="en-US" dirty="0"/>
              <a:t>That was painful, but … …</a:t>
            </a:r>
          </a:p>
          <a:p>
            <a:pPr lvl="1"/>
            <a:r>
              <a:rPr lang="en-US" dirty="0"/>
              <a:t>I used 33 slides but only used some of them for mocking and humor.</a:t>
            </a:r>
          </a:p>
          <a:p>
            <a:pPr lvl="1"/>
            <a:r>
              <a:rPr lang="en-US" dirty="0"/>
              <a:t>Chapter 16 has 86 slides and I skipped the complex ones.</a:t>
            </a:r>
          </a:p>
          <a:p>
            <a:pPr lvl="1"/>
            <a:r>
              <a:rPr lang="en-US" dirty="0"/>
              <a:t>And wait until you see transactions. That will make you long for the</a:t>
            </a:r>
            <a:br>
              <a:rPr lang="en-US" dirty="0"/>
            </a:br>
            <a:r>
              <a:rPr lang="en-US" dirty="0"/>
              <a:t>simplicity of query optimization.</a:t>
            </a:r>
          </a:p>
          <a:p>
            <a:r>
              <a:rPr lang="en-US" dirty="0"/>
              <a:t>There are a handful of interrelated techniques the optimize can use:</a:t>
            </a:r>
          </a:p>
          <a:p>
            <a:pPr lvl="1"/>
            <a:r>
              <a:rPr lang="en-US" dirty="0"/>
              <a:t>Equivalent expressions.</a:t>
            </a:r>
          </a:p>
          <a:p>
            <a:pPr lvl="1"/>
            <a:r>
              <a:rPr lang="en-US" dirty="0"/>
              <a:t>Algorithm selection.</a:t>
            </a:r>
          </a:p>
          <a:p>
            <a:pPr lvl="1"/>
            <a:r>
              <a:rPr lang="en-US" dirty="0"/>
              <a:t>Parallelism for CPU and I/O.</a:t>
            </a:r>
          </a:p>
          <a:p>
            <a:pPr lvl="1"/>
            <a:r>
              <a:rPr lang="en-US" dirty="0"/>
              <a:t>Pipelining versus materialization.</a:t>
            </a:r>
          </a:p>
          <a:p>
            <a:r>
              <a:rPr lang="en-US" dirty="0"/>
              <a:t>Any questions on exams will focus on your ability to think through the concepts,</a:t>
            </a:r>
            <a:br>
              <a:rPr lang="en-US" dirty="0"/>
            </a:br>
            <a:r>
              <a:rPr lang="en-US" dirty="0"/>
              <a:t>not memorize all of the rules and techniques.</a:t>
            </a:r>
          </a:p>
        </p:txBody>
      </p:sp>
      <p:sp>
        <p:nvSpPr>
          <p:cNvPr id="3" name="Title 2">
            <a:extLst>
              <a:ext uri="{FF2B5EF4-FFF2-40B4-BE49-F238E27FC236}">
                <a16:creationId xmlns:a16="http://schemas.microsoft.com/office/drawing/2014/main" id="{46A5E187-9CB8-987F-4E30-9724F14B729B}"/>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83794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1EFB9-D38F-AA5D-21CC-C2D8DB7E066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5ED2487-3160-5054-6B3B-703D915114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25BE8EE-C89F-CCF1-5152-976B0F38D8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5C4D7F-406D-7FC2-39F6-C345BE2CC14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74F8A4D7-BB13-570A-0ECF-1C7876C0F115}"/>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Transactions and Recovery</a:t>
            </a:r>
          </a:p>
        </p:txBody>
      </p:sp>
      <p:sp>
        <p:nvSpPr>
          <p:cNvPr id="8" name="TextBox 9">
            <a:extLst>
              <a:ext uri="{FF2B5EF4-FFF2-40B4-BE49-F238E27FC236}">
                <a16:creationId xmlns:a16="http://schemas.microsoft.com/office/drawing/2014/main" id="{20114A8F-BD42-1D56-8E23-C05CA890761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2782023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5823D-6635-619E-5F61-EDA54314CBA4}"/>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BE05DFF-2383-D34E-2274-990DDA49A8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99347E90-D0A2-957F-851A-F2C42C7A6F6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B5EACC27-36D8-BC73-2259-19FE54F68C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490D897-BC20-CDD9-1EE7-841369803613}"/>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Core Concepts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A6DB9379-9896-80E6-6C98-D64B8DFD9B6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W4111-2025S-11-Module-II-NoSql-4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01432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a:t>
            </a:r>
            <a:r>
              <a:rPr kumimoji="0" lang="en-US" alt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slideplayer.com</a:t>
            </a: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/slide/9307681</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5498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Tree>
    <p:extLst>
      <p:ext uri="{BB962C8B-B14F-4D97-AF65-F5344CB8AC3E}">
        <p14:creationId xmlns:p14="http://schemas.microsoft.com/office/powerpoint/2010/main" val="1173964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2" name="TextBox 1">
            <a:extLst>
              <a:ext uri="{FF2B5EF4-FFF2-40B4-BE49-F238E27FC236}">
                <a16:creationId xmlns:a16="http://schemas.microsoft.com/office/drawing/2014/main" id="{E60B0AF2-DA63-450B-EF7C-1820D4FA48EC}"/>
              </a:ext>
            </a:extLst>
          </p:cNvPr>
          <p:cNvSpPr txBox="1"/>
          <p:nvPr/>
        </p:nvSpPr>
        <p:spPr>
          <a:xfrm>
            <a:off x="5943600" y="1962150"/>
            <a:ext cx="313765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Transfer(</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to_a</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from_b</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amount)</a:t>
            </a:r>
          </a:p>
        </p:txBody>
      </p:sp>
    </p:spTree>
    <p:extLst>
      <p:ext uri="{BB962C8B-B14F-4D97-AF65-F5344CB8AC3E}">
        <p14:creationId xmlns:p14="http://schemas.microsoft.com/office/powerpoint/2010/main" val="1564556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
        <p:nvSpPr>
          <p:cNvPr id="2" name="Oval 1">
            <a:extLst>
              <a:ext uri="{FF2B5EF4-FFF2-40B4-BE49-F238E27FC236}">
                <a16:creationId xmlns:a16="http://schemas.microsoft.com/office/drawing/2014/main" id="{0DD8F88D-A1C0-0747-88F1-6ABD2ECDDFA2}"/>
              </a:ext>
            </a:extLst>
          </p:cNvPr>
          <p:cNvSpPr/>
          <p:nvPr/>
        </p:nvSpPr>
        <p:spPr bwMode="auto">
          <a:xfrm>
            <a:off x="54102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B</a:t>
            </a:r>
          </a:p>
        </p:txBody>
      </p:sp>
      <p:sp>
        <p:nvSpPr>
          <p:cNvPr id="5" name="Oval 4">
            <a:extLst>
              <a:ext uri="{FF2B5EF4-FFF2-40B4-BE49-F238E27FC236}">
                <a16:creationId xmlns:a16="http://schemas.microsoft.com/office/drawing/2014/main" id="{78A469CF-F853-8E4D-A6ED-27942F21E704}"/>
              </a:ext>
            </a:extLst>
          </p:cNvPr>
          <p:cNvSpPr/>
          <p:nvPr/>
        </p:nvSpPr>
        <p:spPr bwMode="auto">
          <a:xfrm>
            <a:off x="6092750" y="1508598"/>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6" name="Oval 5">
            <a:extLst>
              <a:ext uri="{FF2B5EF4-FFF2-40B4-BE49-F238E27FC236}">
                <a16:creationId xmlns:a16="http://schemas.microsoft.com/office/drawing/2014/main" id="{B4412886-89E3-794D-9751-F9435C9A6488}"/>
              </a:ext>
            </a:extLst>
          </p:cNvPr>
          <p:cNvSpPr/>
          <p:nvPr/>
        </p:nvSpPr>
        <p:spPr bwMode="auto">
          <a:xfrm>
            <a:off x="67753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7" name="Oval 6">
            <a:extLst>
              <a:ext uri="{FF2B5EF4-FFF2-40B4-BE49-F238E27FC236}">
                <a16:creationId xmlns:a16="http://schemas.microsoft.com/office/drawing/2014/main" id="{B789AD94-67F5-F943-921C-C8DF74AB0478}"/>
              </a:ext>
            </a:extLst>
          </p:cNvPr>
          <p:cNvSpPr/>
          <p:nvPr/>
        </p:nvSpPr>
        <p:spPr bwMode="auto">
          <a:xfrm>
            <a:off x="7501632"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8" name="Oval 7">
            <a:extLst>
              <a:ext uri="{FF2B5EF4-FFF2-40B4-BE49-F238E27FC236}">
                <a16:creationId xmlns:a16="http://schemas.microsoft.com/office/drawing/2014/main" id="{077E5FA4-7FD3-E242-8D22-A165B26AA2CA}"/>
              </a:ext>
            </a:extLst>
          </p:cNvPr>
          <p:cNvSpPr/>
          <p:nvPr/>
        </p:nvSpPr>
        <p:spPr bwMode="auto">
          <a:xfrm>
            <a:off x="813795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a:t>
            </a:r>
          </a:p>
        </p:txBody>
      </p:sp>
      <p:sp>
        <p:nvSpPr>
          <p:cNvPr id="3" name="TextBox 2">
            <a:extLst>
              <a:ext uri="{FF2B5EF4-FFF2-40B4-BE49-F238E27FC236}">
                <a16:creationId xmlns:a16="http://schemas.microsoft.com/office/drawing/2014/main" id="{C92043F0-567A-0C40-AE4D-5A98B8AE03E7}"/>
              </a:ext>
            </a:extLst>
          </p:cNvPr>
          <p:cNvSpPr txBox="1"/>
          <p:nvPr/>
        </p:nvSpPr>
        <p:spPr>
          <a:xfrm>
            <a:off x="6875781" y="413659"/>
            <a:ext cx="29687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t>
            </a:r>
          </a:p>
        </p:txBody>
      </p:sp>
      <p:cxnSp>
        <p:nvCxnSpPr>
          <p:cNvPr id="9" name="Straight Arrow Connector 8">
            <a:extLst>
              <a:ext uri="{FF2B5EF4-FFF2-40B4-BE49-F238E27FC236}">
                <a16:creationId xmlns:a16="http://schemas.microsoft.com/office/drawing/2014/main" id="{A9358783-830B-6E4E-A722-183B74ACF591}"/>
              </a:ext>
            </a:extLst>
          </p:cNvPr>
          <p:cNvCxnSpPr>
            <a:cxnSpLocks/>
            <a:stCxn id="3" idx="2"/>
          </p:cNvCxnSpPr>
          <p:nvPr/>
        </p:nvCxnSpPr>
        <p:spPr bwMode="auto">
          <a:xfrm>
            <a:off x="7024219" y="782991"/>
            <a:ext cx="0" cy="1885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Rounded Rectangle 11">
            <a:extLst>
              <a:ext uri="{FF2B5EF4-FFF2-40B4-BE49-F238E27FC236}">
                <a16:creationId xmlns:a16="http://schemas.microsoft.com/office/drawing/2014/main" id="{C5FF169E-070B-464A-AC1C-C34DDAD667BA}"/>
              </a:ext>
            </a:extLst>
          </p:cNvPr>
          <p:cNvSpPr/>
          <p:nvPr/>
        </p:nvSpPr>
        <p:spPr bwMode="auto">
          <a:xfrm>
            <a:off x="6775300" y="971550"/>
            <a:ext cx="5399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cxnSp>
        <p:nvCxnSpPr>
          <p:cNvPr id="14" name="Straight Arrow Connector 13">
            <a:extLst>
              <a:ext uri="{FF2B5EF4-FFF2-40B4-BE49-F238E27FC236}">
                <a16:creationId xmlns:a16="http://schemas.microsoft.com/office/drawing/2014/main" id="{D82C0D05-FA21-EF4F-BF63-EA8B35CABFFB}"/>
              </a:ext>
            </a:extLst>
          </p:cNvPr>
          <p:cNvCxnSpPr>
            <a:cxnSpLocks/>
          </p:cNvCxnSpPr>
          <p:nvPr/>
        </p:nvCxnSpPr>
        <p:spPr bwMode="auto">
          <a:xfrm>
            <a:off x="7024219" y="1143000"/>
            <a:ext cx="1662581" cy="361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31465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1744160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lnSpc>
                <a:spcPct val="90000"/>
              </a:lnSpc>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1. read(A)</a:t>
            </a:r>
          </a:p>
          <a:p>
            <a:pPr marL="2143125" lvl="7" indent="0">
              <a:lnSpc>
                <a:spcPct val="90000"/>
              </a:lnSpc>
              <a:buNone/>
            </a:pPr>
            <a:r>
              <a:rPr lang="en-US" altLang="en-US" sz="1200" dirty="0"/>
              <a:t>2. read(B)</a:t>
            </a:r>
            <a:br>
              <a:rPr lang="en-US" altLang="en-US" sz="1200" dirty="0"/>
            </a:br>
            <a:r>
              <a:rPr lang="en-US" altLang="en-US" sz="1200" dirty="0"/>
              <a:t>3. print(“A = “, A, “B=“, B, “Total=“, 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sz="1200"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
        <p:nvSpPr>
          <p:cNvPr id="2" name="TextBox 1">
            <a:extLst>
              <a:ext uri="{FF2B5EF4-FFF2-40B4-BE49-F238E27FC236}">
                <a16:creationId xmlns:a16="http://schemas.microsoft.com/office/drawing/2014/main" id="{D418D948-4855-4D47-B6B8-26FF97B5288C}"/>
              </a:ext>
            </a:extLst>
          </p:cNvPr>
          <p:cNvSpPr txBox="1"/>
          <p:nvPr/>
        </p:nvSpPr>
        <p:spPr>
          <a:xfrm>
            <a:off x="609600" y="971550"/>
            <a:ext cx="75373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 T2</a:t>
            </a:r>
          </a:p>
        </p:txBody>
      </p:sp>
      <p:cxnSp>
        <p:nvCxnSpPr>
          <p:cNvPr id="4" name="Straight Arrow Connector 3">
            <a:extLst>
              <a:ext uri="{FF2B5EF4-FFF2-40B4-BE49-F238E27FC236}">
                <a16:creationId xmlns:a16="http://schemas.microsoft.com/office/drawing/2014/main" id="{FFD9A84D-EC3B-9444-B670-594BF54DEE64}"/>
              </a:ext>
            </a:extLst>
          </p:cNvPr>
          <p:cNvCxnSpPr/>
          <p:nvPr/>
        </p:nvCxnSpPr>
        <p:spPr bwMode="auto">
          <a:xfrm>
            <a:off x="1447800" y="1352550"/>
            <a:ext cx="990600" cy="228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994CEC47-3FAD-A44B-84AA-5973B4F2A6EA}"/>
              </a:ext>
            </a:extLst>
          </p:cNvPr>
          <p:cNvSpPr txBox="1"/>
          <p:nvPr/>
        </p:nvSpPr>
        <p:spPr>
          <a:xfrm>
            <a:off x="609600" y="1748887"/>
            <a:ext cx="41389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T2</a:t>
            </a:r>
          </a:p>
        </p:txBody>
      </p:sp>
    </p:spTree>
    <p:extLst>
      <p:ext uri="{BB962C8B-B14F-4D97-AF65-F5344CB8AC3E}">
        <p14:creationId xmlns:p14="http://schemas.microsoft.com/office/powerpoint/2010/main" val="283333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ACID Properties</a:t>
            </a:r>
          </a:p>
        </p:txBody>
      </p:sp>
      <p:sp>
        <p:nvSpPr>
          <p:cNvPr id="10243" name="Rectangle 3"/>
          <p:cNvSpPr>
            <a:spLocks noGrp="1" noChangeArrowheads="1"/>
          </p:cNvSpPr>
          <p:nvPr>
            <p:ph idx="1"/>
          </p:nvPr>
        </p:nvSpPr>
        <p:spPr>
          <a:xfrm>
            <a:off x="1669002" y="1425971"/>
            <a:ext cx="5892554" cy="3426881"/>
          </a:xfrm>
        </p:spPr>
        <p:txBody>
          <a:bodyPr/>
          <a:lstStyle/>
          <a:p>
            <a:r>
              <a:rPr lang="en-US" altLang="en-US" b="1" dirty="0">
                <a:solidFill>
                  <a:srgbClr val="000099"/>
                </a:solidFill>
              </a:rPr>
              <a:t>Atomicity</a:t>
            </a:r>
            <a:r>
              <a:rPr lang="en-US" altLang="en-US" b="1" dirty="0"/>
              <a:t>. </a:t>
            </a:r>
            <a:r>
              <a:rPr lang="en-US" altLang="en-US" dirty="0"/>
              <a:t> Either all operations of the transaction are properly reflected in the database or none are.</a:t>
            </a:r>
          </a:p>
          <a:p>
            <a:r>
              <a:rPr lang="en-US" altLang="en-US" b="1" dirty="0">
                <a:solidFill>
                  <a:srgbClr val="000099"/>
                </a:solidFill>
              </a:rPr>
              <a:t>Consistency</a:t>
            </a:r>
            <a:r>
              <a:rPr lang="en-US" altLang="en-US" b="1" dirty="0"/>
              <a:t>.</a:t>
            </a:r>
            <a:r>
              <a:rPr lang="en-US" altLang="en-US" dirty="0"/>
              <a:t>  Execution of a transaction in isolation preserves the consistency of the database.</a:t>
            </a:r>
          </a:p>
          <a:p>
            <a:r>
              <a:rPr lang="en-US" altLang="en-US" b="1" dirty="0">
                <a:solidFill>
                  <a:srgbClr val="000099"/>
                </a:solidFill>
              </a:rPr>
              <a:t>Isolation</a:t>
            </a:r>
            <a:r>
              <a:rPr lang="en-US" altLang="en-US" b="1" dirty="0"/>
              <a:t>.</a:t>
            </a:r>
            <a:r>
              <a:rPr lang="en-US" altLang="en-US" dirty="0"/>
              <a:t>  Although multiple transactions may execute concurrently, each transaction must be unaware of other concurrently executing transactions.  Intermediate transaction results must be hidden from other concurrently executed transactions.  </a:t>
            </a:r>
          </a:p>
          <a:p>
            <a:pPr lvl="1"/>
            <a:r>
              <a:rPr lang="en-US" altLang="en-US" dirty="0"/>
              <a:t>That is, for every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i="1" dirty="0"/>
              <a:t>, </a:t>
            </a:r>
            <a:r>
              <a:rPr lang="en-US" altLang="en-US" dirty="0"/>
              <a:t>it appears to </a:t>
            </a:r>
            <a:r>
              <a:rPr lang="en-US" altLang="en-US" i="1" dirty="0"/>
              <a:t>T</a:t>
            </a:r>
            <a:r>
              <a:rPr lang="en-US" altLang="en-US" i="1" baseline="-25000" dirty="0"/>
              <a:t>i</a:t>
            </a:r>
            <a:r>
              <a:rPr lang="en-US" altLang="en-US" i="1" dirty="0"/>
              <a:t> </a:t>
            </a:r>
            <a:r>
              <a:rPr lang="en-US" altLang="en-US" dirty="0"/>
              <a:t>that either </a:t>
            </a:r>
            <a:r>
              <a:rPr lang="en-US" altLang="en-US" i="1" dirty="0"/>
              <a:t>T</a:t>
            </a:r>
            <a:r>
              <a:rPr lang="en-US" altLang="en-US" i="1" baseline="-25000" dirty="0"/>
              <a:t>j</a:t>
            </a:r>
            <a:r>
              <a:rPr lang="en-US" altLang="en-US" i="1" dirty="0"/>
              <a:t>, </a:t>
            </a:r>
            <a:r>
              <a:rPr lang="en-US" altLang="en-US" dirty="0"/>
              <a:t>finished execution before </a:t>
            </a:r>
            <a:r>
              <a:rPr lang="en-US" altLang="en-US" i="1" dirty="0"/>
              <a:t>T</a:t>
            </a:r>
            <a:r>
              <a:rPr lang="en-US" altLang="en-US" i="1" baseline="-25000" dirty="0"/>
              <a:t>i</a:t>
            </a:r>
            <a:r>
              <a:rPr lang="en-US" altLang="en-US" dirty="0"/>
              <a:t> started, or </a:t>
            </a:r>
            <a:r>
              <a:rPr lang="en-US" altLang="en-US" i="1" dirty="0"/>
              <a:t>T</a:t>
            </a:r>
            <a:r>
              <a:rPr lang="en-US" altLang="en-US" i="1" baseline="-25000" dirty="0"/>
              <a:t>j</a:t>
            </a:r>
            <a:r>
              <a:rPr lang="en-US" altLang="en-US" dirty="0"/>
              <a:t> started execution after </a:t>
            </a:r>
            <a:r>
              <a:rPr lang="en-US" altLang="en-US" i="1" dirty="0"/>
              <a:t>T</a:t>
            </a:r>
            <a:r>
              <a:rPr lang="en-US" altLang="en-US" i="1" baseline="-25000" dirty="0"/>
              <a:t>i</a:t>
            </a:r>
            <a:r>
              <a:rPr lang="en-US" altLang="en-US" dirty="0"/>
              <a:t> finished.</a:t>
            </a:r>
          </a:p>
          <a:p>
            <a:r>
              <a:rPr lang="en-US" altLang="en-US" b="1" dirty="0">
                <a:solidFill>
                  <a:srgbClr val="000099"/>
                </a:solidFill>
              </a:rPr>
              <a:t>Durability</a:t>
            </a:r>
            <a:r>
              <a:rPr lang="en-US" altLang="en-US" b="1" dirty="0"/>
              <a:t>.  </a:t>
            </a:r>
            <a:r>
              <a:rPr lang="en-US" altLang="en-US" dirty="0"/>
              <a:t>After a transaction completes successfully, the changes it has made to the database persist, even if there are system failures. </a:t>
            </a:r>
            <a:endParaRPr lang="en-US" altLang="en-US" i="1" dirty="0"/>
          </a:p>
        </p:txBody>
      </p:sp>
      <p:sp>
        <p:nvSpPr>
          <p:cNvPr id="10244" name="Text Box 4"/>
          <p:cNvSpPr txBox="1">
            <a:spLocks noChangeArrowheads="1"/>
          </p:cNvSpPr>
          <p:nvPr/>
        </p:nvSpPr>
        <p:spPr bwMode="auto">
          <a:xfrm>
            <a:off x="1669003" y="756557"/>
            <a:ext cx="5752730"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a:t>
            </a:r>
            <a:r>
              <a:rPr kumimoji="1" lang="en-US" altLang="en-US" sz="1275" b="1"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transaction</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a unit of program execution that accesses and possibly updates various data items. To preserve the integrity of data the database system must ensure:</a:t>
            </a:r>
          </a:p>
        </p:txBody>
      </p:sp>
    </p:spTree>
    <p:extLst>
      <p:ext uri="{BB962C8B-B14F-4D97-AF65-F5344CB8AC3E}">
        <p14:creationId xmlns:p14="http://schemas.microsoft.com/office/powerpoint/2010/main" val="211600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1191D-C24A-21CF-75FF-19A13BCA377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4DBED91-AF1A-53D9-E081-0DF2CF1035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CAE96AF-AF74-FB94-6939-20BBE241A7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35D1ECD-C86A-2274-9DF9-360D644837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616AB92A-3794-2143-12E4-819AB72CC67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 DBMS Architecture and Implementation</a:t>
            </a:r>
          </a:p>
        </p:txBody>
      </p:sp>
      <p:sp>
        <p:nvSpPr>
          <p:cNvPr id="8" name="TextBox 9">
            <a:extLst>
              <a:ext uri="{FF2B5EF4-FFF2-40B4-BE49-F238E27FC236}">
                <a16:creationId xmlns:a16="http://schemas.microsoft.com/office/drawing/2014/main" id="{066A5B79-155C-2DAD-77B3-44A4C9D902E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W4111-2025S-11-Module-II-NoSql-4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2422507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992303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Atomicity</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Durability</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7A7E31C5-F014-8A33-7005-E85B4A38CC7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W4111-2025S-11-Module-II-NoSql-4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716751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spTree>
    <p:extLst>
      <p:ext uri="{BB962C8B-B14F-4D97-AF65-F5344CB8AC3E}">
        <p14:creationId xmlns:p14="http://schemas.microsoft.com/office/powerpoint/2010/main" val="3606599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Computer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or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DB Server fails.</a:t>
            </a: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247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
        <p:nvSpPr>
          <p:cNvPr id="2" name="Title 1"/>
          <p:cNvSpPr>
            <a:spLocks noGrp="1"/>
          </p:cNvSpPr>
          <p:nvPr>
            <p:ph type="title"/>
          </p:nvPr>
        </p:nvSpPr>
        <p:spPr/>
        <p:txBody>
          <a:bodyPr/>
          <a:lstStyle/>
          <a:p>
            <a:r>
              <a:rPr lang="en-US" dirty="0"/>
              <a:t>Atomicity</a:t>
            </a:r>
          </a:p>
        </p:txBody>
      </p:sp>
    </p:spTree>
    <p:extLst>
      <p:ext uri="{BB962C8B-B14F-4D97-AF65-F5344CB8AC3E}">
        <p14:creationId xmlns:p14="http://schemas.microsoft.com/office/powerpoint/2010/main" val="4274865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90000"/>
              </a:lnSpc>
              <a:spcBef>
                <a:spcPts val="600"/>
              </a:spcBef>
              <a:spcAft>
                <a:spcPts val="0"/>
              </a:spcAft>
              <a:buClr>
                <a:prstClr val="white"/>
              </a:buClr>
              <a:buSzTx/>
              <a:buFontTx/>
              <a:buAutoNum type="arabicParenBoth"/>
              <a:tabLst/>
              <a:defRPr/>
            </a:pP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F4DDE04A-4DAC-5742-A80C-58C9F5B59FF7}"/>
              </a:ext>
            </a:extLst>
          </p:cNvPr>
          <p:cNvSpPr/>
          <p:nvPr/>
        </p:nvSpPr>
        <p:spPr>
          <a:xfrm>
            <a:off x="7772400" y="1123950"/>
            <a:ext cx="533400"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F182567-9E0A-E24F-BBE7-4198A354D1E5}"/>
              </a:ext>
            </a:extLst>
          </p:cNvPr>
          <p:cNvSpPr/>
          <p:nvPr/>
        </p:nvSpPr>
        <p:spPr>
          <a:xfrm>
            <a:off x="8382000" y="1428750"/>
            <a:ext cx="685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55769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writes might succeed.</a:t>
            </a:r>
          </a:p>
          <a:p>
            <a:pPr marL="688975" lvl="1" indent="-342900">
              <a:lnSpc>
                <a:spcPct val="120000"/>
              </a:lnSpc>
              <a:spcBef>
                <a:spcPts val="0"/>
              </a:spcBef>
              <a:spcAft>
                <a:spcPts val="200"/>
              </a:spcAft>
              <a:buFont typeface="+mj-lt"/>
              <a:buAutoNum type="arabicPeriod"/>
            </a:pPr>
            <a:r>
              <a:rPr lang="en-US"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random and scattered. N updates might</a:t>
            </a:r>
          </a:p>
          <a:p>
            <a:pPr marL="688975" lvl="1" indent="-342900">
              <a:lnSpc>
                <a:spcPct val="120000"/>
              </a:lnSpc>
              <a:spcBef>
                <a:spcPts val="0"/>
              </a:spcBef>
              <a:spcAft>
                <a:spcPts val="200"/>
              </a:spcAft>
              <a:buFont typeface="+mj-lt"/>
              <a:buAutoNum type="arabicPeriod"/>
            </a:pPr>
            <a:r>
              <a:rPr lang="en-US" dirty="0"/>
              <a:t>Change a few bytes in N data frames</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relatively small number of bytes change/transaction.</a:t>
            </a:r>
          </a:p>
          <a:p>
            <a:pPr marL="342900" indent="-342900">
              <a:lnSpc>
                <a:spcPct val="120000"/>
              </a:lnSpc>
              <a:spcBef>
                <a:spcPts val="0"/>
              </a:spcBef>
              <a:spcAft>
                <a:spcPts val="200"/>
              </a:spcAft>
              <a:buFont typeface="+mj-lt"/>
              <a:buAutoNum type="arabicPeriod"/>
            </a:pPr>
            <a:r>
              <a:rPr lang="en-US" dirty="0"/>
              <a:t>Written frames must be held in memory.</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
        <p:nvSpPr>
          <p:cNvPr id="2" name="Title 1"/>
          <p:cNvSpPr>
            <a:spLocks noGrp="1"/>
          </p:cNvSpPr>
          <p:nvPr>
            <p:ph type="title"/>
          </p:nvPr>
        </p:nvSpPr>
        <p:spPr/>
        <p:txBody>
          <a:bodyPr/>
          <a:lstStyle/>
          <a:p>
            <a:r>
              <a:rPr lang="en-US" dirty="0"/>
              <a:t>Simplistic Approach</a:t>
            </a:r>
          </a:p>
        </p:txBody>
      </p:sp>
    </p:spTree>
    <p:extLst>
      <p:ext uri="{BB962C8B-B14F-4D97-AF65-F5344CB8AC3E}">
        <p14:creationId xmlns:p14="http://schemas.microsoft.com/office/powerpoint/2010/main" val="2944016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953000" cy="4038600"/>
          </a:xfrm>
        </p:spPr>
        <p:txBody>
          <a:bodyPr>
            <a:normAutofit lnSpcReduction="1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t>Query processor</a:t>
            </a:r>
            <a:r>
              <a:rPr lang="en-US" sz="1500" dirty="0"/>
              <a:t> schedules and executes queries.</a:t>
            </a:r>
          </a:p>
          <a:p>
            <a:pPr>
              <a:lnSpc>
                <a:spcPct val="120000"/>
              </a:lnSpc>
              <a:spcBef>
                <a:spcPts val="0"/>
              </a:spcBef>
              <a:spcAft>
                <a:spcPts val="200"/>
              </a:spcAft>
            </a:pPr>
            <a:r>
              <a:rPr lang="en-US" sz="1500" i="1" dirty="0">
                <a:solidFill>
                  <a:srgbClr val="0070C0"/>
                </a:solidFill>
              </a:rPr>
              <a:t>Buffer manager </a:t>
            </a:r>
            <a:r>
              <a:rPr lang="en-US" sz="1500" dirty="0">
                <a:solidFill>
                  <a:srgbClr val="0070C0"/>
                </a:solidFill>
              </a:rPr>
              <a:t>controls reading/writing blocks/frames to/from disk.</a:t>
            </a:r>
          </a:p>
          <a:p>
            <a:pPr>
              <a:lnSpc>
                <a:spcPct val="120000"/>
              </a:lnSpc>
              <a:spcBef>
                <a:spcPts val="0"/>
              </a:spcBef>
              <a:spcAft>
                <a:spcPts val="200"/>
              </a:spcAft>
            </a:pPr>
            <a:r>
              <a:rPr lang="en-US" sz="1500" i="1" dirty="0">
                <a:solidFill>
                  <a:srgbClr val="FF0000"/>
                </a:solidFill>
              </a:rPr>
              <a:t>Log manager </a:t>
            </a:r>
            <a:r>
              <a:rPr lang="en-US" sz="1500" dirty="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Transaction start/commit/abort</a:t>
            </a:r>
          </a:p>
          <a:p>
            <a:pPr lvl="1">
              <a:lnSpc>
                <a:spcPct val="120000"/>
              </a:lnSpc>
              <a:spcBef>
                <a:spcPts val="0"/>
              </a:spcBef>
              <a:spcAft>
                <a:spcPts val="200"/>
              </a:spcAft>
            </a:pPr>
            <a:r>
              <a:rPr lang="en-US" sz="1400" dirty="0">
                <a:solidFill>
                  <a:srgbClr val="FF0000"/>
                </a:solidFill>
              </a:rPr>
              <a:t>Transaction update of a block and previous value of data.</a:t>
            </a:r>
          </a:p>
          <a:p>
            <a:pPr>
              <a:lnSpc>
                <a:spcPct val="120000"/>
              </a:lnSpc>
              <a:spcBef>
                <a:spcPts val="0"/>
              </a:spcBef>
              <a:spcAft>
                <a:spcPts val="200"/>
              </a:spcAft>
            </a:pPr>
            <a:r>
              <a:rPr lang="en-US" sz="1500" i="1" dirty="0"/>
              <a:t>Transaction manager </a:t>
            </a:r>
            <a:r>
              <a:rPr lang="en-US" sz="1500" dirty="0"/>
              <a:t>coordinates query scheduling, buffer read/write and logging to ensure ACID.</a:t>
            </a:r>
          </a:p>
          <a:p>
            <a:pPr>
              <a:lnSpc>
                <a:spcPct val="120000"/>
              </a:lnSpc>
              <a:spcBef>
                <a:spcPts val="0"/>
              </a:spcBef>
              <a:spcAft>
                <a:spcPts val="200"/>
              </a:spcAft>
            </a:pPr>
            <a:r>
              <a:rPr lang="en-US" sz="1500" i="1" dirty="0"/>
              <a:t>Recovery manager</a:t>
            </a:r>
            <a:r>
              <a:rPr lang="en-US" sz="1500" dirty="0"/>
              <a:t> processes log to ensure ACID even after transaction or system failures.</a:t>
            </a:r>
          </a:p>
          <a:p>
            <a:pPr>
              <a:lnSpc>
                <a:spcPct val="120000"/>
              </a:lnSpc>
              <a:spcBef>
                <a:spcPts val="0"/>
              </a:spcBef>
              <a:spcAft>
                <a:spcPts val="200"/>
              </a:spcAft>
            </a:pPr>
            <a:r>
              <a:rPr lang="en-US" sz="1500" i="1" dirty="0">
                <a:solidFill>
                  <a:srgbClr val="7030A0"/>
                </a:solidFill>
              </a:rPr>
              <a:t>Log</a:t>
            </a:r>
            <a:r>
              <a:rPr lang="en-US" sz="1500" dirty="0">
                <a:solidFill>
                  <a:srgbClr val="7030A0"/>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59294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165971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39599180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a:xfrm>
            <a:off x="4751804" y="590550"/>
            <a:ext cx="4239795" cy="4038600"/>
          </a:xfrm>
        </p:spPr>
        <p:txBody>
          <a:bodyPr>
            <a:normAutofit fontScale="70000" lnSpcReduction="2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2" name="Title 1"/>
          <p:cNvSpPr>
            <a:spLocks noGrp="1"/>
          </p:cNvSpPr>
          <p:nvPr>
            <p:ph type="title"/>
          </p:nvPr>
        </p:nvSpPr>
        <p:spPr/>
        <p:txBody>
          <a:bodyPr/>
          <a:lstStyle/>
          <a:p>
            <a:r>
              <a:rPr lang="en-US" dirty="0"/>
              <a:t>Write Ahead Logging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100000"/>
              </a:lnSpc>
              <a:spcBef>
                <a:spcPts val="0"/>
              </a:spcBef>
              <a:spcAft>
                <a:spcPts val="0"/>
              </a:spcAft>
              <a:buClr>
                <a:prstClr val="white"/>
              </a:buClr>
              <a:buSzTx/>
              <a:buFontTx/>
              <a:buAutoNum type="arabicParenBoth"/>
              <a:tabLst/>
              <a:defRPr/>
            </a:pPr>
            <a:endParaRPr kumimoji="0" lang="en-US" sz="12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Calibri"/>
                <a:ea typeface="ＭＳ Ｐゴシック" charset="-128"/>
                <a:cs typeface="+mn-cs"/>
              </a:rPr>
              <a:t>Log</a:t>
            </a:r>
            <a:endPar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77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W4111-2025S-11-Module-II-NoSql-4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a:xfrm>
            <a:off x="4709506" y="590550"/>
            <a:ext cx="4282094" cy="4038600"/>
          </a:xfrm>
        </p:spPr>
        <p:txBody>
          <a:bodyPr>
            <a:normAutofit fontScale="70000" lnSpcReduction="20000"/>
          </a:bodyPr>
          <a:lstStyle/>
          <a:p>
            <a:pPr marL="0" indent="0">
              <a:lnSpc>
                <a:spcPct val="120000"/>
              </a:lnSpc>
              <a:spcBef>
                <a:spcPts val="0"/>
              </a:spcBef>
              <a:spcAft>
                <a:spcPts val="300"/>
              </a:spcAft>
              <a:buNone/>
            </a:pPr>
            <a:r>
              <a:rPr lang="en-US" sz="20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2" name="Title 1"/>
          <p:cNvSpPr>
            <a:spLocks noGrp="1"/>
          </p:cNvSpPr>
          <p:nvPr>
            <p:ph type="title"/>
          </p:nvPr>
        </p:nvSpPr>
        <p:spPr/>
        <p:txBody>
          <a:bodyPr/>
          <a:lstStyle/>
          <a:p>
            <a:r>
              <a:rPr lang="en-US" dirty="0"/>
              <a:t>Write Ahead Logging</a:t>
            </a: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C0128"/>
                </a:solidFill>
                <a:effectLst/>
                <a:uLnTx/>
                <a:uFillTx/>
                <a:latin typeface="Calibri" charset="0"/>
                <a:ea typeface="ＭＳ Ｐゴシック" charset="-128"/>
                <a:cs typeface="+mn-cs"/>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charset="0"/>
                <a:ea typeface="ＭＳ Ｐゴシック" charset="-128"/>
                <a:cs typeface="+mn-cs"/>
              </a:rPr>
              <a:t>Desired</a:t>
            </a:r>
          </a:p>
        </p:txBody>
      </p:sp>
      <p:sp>
        <p:nvSpPr>
          <p:cNvPr id="47" name="Content Placeholder 4"/>
          <p:cNvSpPr txBox="1">
            <a:spLocks/>
          </p:cNvSpPr>
          <p:nvPr/>
        </p:nvSpPr>
        <p:spPr bwMode="auto">
          <a:xfrm>
            <a:off x="206256" y="666893"/>
            <a:ext cx="4228240" cy="189166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Force </a:t>
            </a:r>
            <a:r>
              <a:rPr kumimoji="0" lang="en-US" altLang="en-US" sz="1800" b="0" i="0" u="none" strike="noStrike" kern="0" cap="none" spc="0" normalizeH="0" baseline="0" noProof="0" dirty="0">
                <a:ln>
                  <a:noFill/>
                </a:ln>
                <a:solidFill>
                  <a:prstClr val="black"/>
                </a:solidFill>
                <a:effectLst/>
                <a:uLnTx/>
                <a:uFillTx/>
                <a:latin typeface="Century Schoolbook" charset="0"/>
              </a:rPr>
              <a:t>every write to disk?</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Poor response time.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But provides durability.</a:t>
            </a:r>
            <a:br>
              <a:rPr kumimoji="0" lang="en-US" altLang="en-US" sz="1600" b="0" i="0" u="none" strike="noStrike" kern="0" cap="none" spc="0" normalizeH="0" baseline="0" noProof="0" dirty="0">
                <a:ln>
                  <a:noFill/>
                </a:ln>
                <a:solidFill>
                  <a:prstClr val="black"/>
                </a:solidFill>
                <a:effectLst/>
                <a:uLnTx/>
                <a:uFillTx/>
                <a:latin typeface="Century Schoolbook" charset="0"/>
              </a:rPr>
            </a:br>
            <a:endParaRPr kumimoji="0" lang="en-US" altLang="en-US" sz="1600" b="0" i="0" u="none" strike="noStrike" kern="0" cap="none" spc="0" normalizeH="0" baseline="0" noProof="0" dirty="0">
              <a:ln>
                <a:noFill/>
              </a:ln>
              <a:solidFill>
                <a:prstClr val="black"/>
              </a:solidFill>
              <a:effectLst/>
              <a:uLnTx/>
              <a:uFillTx/>
              <a:latin typeface="Century Schoolbook" charset="0"/>
            </a:endParaRPr>
          </a:p>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Steal </a:t>
            </a:r>
            <a:r>
              <a:rPr kumimoji="0" lang="en-US" altLang="en-US" sz="1800" b="0" i="0" u="none" strike="noStrike" kern="0" cap="none" spc="0" normalizeH="0" baseline="0" noProof="0" dirty="0">
                <a:ln>
                  <a:noFill/>
                </a:ln>
                <a:solidFill>
                  <a:prstClr val="black"/>
                </a:solidFill>
                <a:effectLst/>
                <a:uLnTx/>
                <a:uFillTx/>
                <a:latin typeface="Century Schoolbook" charset="0"/>
              </a:rPr>
              <a:t>buffer-pool frames from</a:t>
            </a:r>
            <a:br>
              <a:rPr kumimoji="0" lang="en-US" altLang="en-US" sz="1800" b="0" i="0" u="none" strike="noStrike" kern="0" cap="none" spc="0" normalizeH="0" baseline="0" noProof="0" dirty="0">
                <a:ln>
                  <a:noFill/>
                </a:ln>
                <a:solidFill>
                  <a:prstClr val="black"/>
                </a:solidFill>
                <a:effectLst/>
                <a:uLnTx/>
                <a:uFillTx/>
                <a:latin typeface="Century Schoolbook" charset="0"/>
              </a:rPr>
            </a:br>
            <a:r>
              <a:rPr kumimoji="0" lang="en-US" altLang="en-US" sz="1800" b="0" i="0" u="none" strike="noStrike" kern="0" cap="none" spc="0" normalizeH="0" baseline="0" noProof="0" dirty="0">
                <a:ln>
                  <a:noFill/>
                </a:ln>
                <a:solidFill>
                  <a:prstClr val="black"/>
                </a:solidFill>
                <a:effectLst/>
                <a:uLnTx/>
                <a:uFillTx/>
                <a:latin typeface="Century Schoolbook" charset="0"/>
              </a:rPr>
              <a:t>uncommitted transactions?</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not, poor performance/caching performance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yes, how can we ensure atomicity?</a:t>
            </a:r>
            <a:br>
              <a:rPr kumimoji="0" lang="en-US" altLang="en-US" sz="1600" b="0" i="0" u="none" strike="noStrike" kern="0" cap="none" spc="0" normalizeH="0" baseline="0" noProof="0" dirty="0">
                <a:ln>
                  <a:noFill/>
                </a:ln>
                <a:solidFill>
                  <a:prstClr val="black"/>
                </a:solidFill>
                <a:effectLst/>
                <a:uLnTx/>
                <a:uFillTx/>
                <a:latin typeface="Century Schoolbook" charset="0"/>
              </a:rPr>
            </a:br>
            <a:r>
              <a:rPr kumimoji="0" lang="en-US" altLang="en-US" sz="1600" b="0" i="0" u="none" strike="noStrike" kern="0" cap="none" spc="0" normalizeH="0" baseline="0" noProof="0" dirty="0">
                <a:ln>
                  <a:noFill/>
                </a:ln>
                <a:solidFill>
                  <a:prstClr val="black"/>
                </a:solidFill>
                <a:effectLst/>
                <a:uLnTx/>
                <a:uFillTx/>
                <a:latin typeface="Century Schoolbook" charset="0"/>
              </a:rPr>
              <a:t>Uncommitted updates on disk</a:t>
            </a:r>
          </a:p>
        </p:txBody>
      </p:sp>
    </p:spTree>
    <p:extLst>
      <p:ext uri="{BB962C8B-B14F-4D97-AF65-F5344CB8AC3E}">
        <p14:creationId xmlns:p14="http://schemas.microsoft.com/office/powerpoint/2010/main" val="3708732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
        <p:nvSpPr>
          <p:cNvPr id="2" name="Title 1"/>
          <p:cNvSpPr>
            <a:spLocks noGrp="1"/>
          </p:cNvSpPr>
          <p:nvPr>
            <p:ph type="title"/>
          </p:nvPr>
        </p:nvSpPr>
        <p:spPr/>
        <p:txBody>
          <a:bodyPr/>
          <a:lstStyle/>
          <a:p>
            <a:r>
              <a:rPr lang="en-US" sz="2000" dirty="0"/>
              <a:t>ARIES Algorithm = </a:t>
            </a:r>
            <a:r>
              <a:rPr lang="en-US" sz="1600" dirty="0"/>
              <a:t>Algorithms for Recovery and Isolation Exploiting Semantics</a:t>
            </a:r>
            <a:br>
              <a:rPr lang="en-US" sz="2000" dirty="0"/>
            </a:br>
            <a:endParaRPr lang="en-US" sz="2000" dirty="0"/>
          </a:p>
        </p:txBody>
      </p:sp>
    </p:spTree>
    <p:extLst>
      <p:ext uri="{BB962C8B-B14F-4D97-AF65-F5344CB8AC3E}">
        <p14:creationId xmlns:p14="http://schemas.microsoft.com/office/powerpoint/2010/main" val="4290827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
        <p:nvSpPr>
          <p:cNvPr id="2" name="Title 1"/>
          <p:cNvSpPr>
            <a:spLocks noGrp="1"/>
          </p:cNvSpPr>
          <p:nvPr>
            <p:ph type="title"/>
          </p:nvPr>
        </p:nvSpPr>
        <p:spPr/>
        <p:txBody>
          <a:bodyPr/>
          <a:lstStyle/>
          <a:p>
            <a:r>
              <a:rPr lang="en-US" dirty="0"/>
              <a:t>Durability</a:t>
            </a:r>
          </a:p>
        </p:txBody>
      </p:sp>
    </p:spTree>
    <p:extLst>
      <p:ext uri="{BB962C8B-B14F-4D97-AF65-F5344CB8AC3E}">
        <p14:creationId xmlns:p14="http://schemas.microsoft.com/office/powerpoint/2010/main" val="851397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2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sp>
        <p:nvSpPr>
          <p:cNvPr id="2" name="Title 1"/>
          <p:cNvSpPr>
            <a:spLocks noGrp="1"/>
          </p:cNvSpPr>
          <p:nvPr>
            <p:ph type="title"/>
          </p:nvPr>
        </p:nvSpPr>
        <p:spPr/>
        <p:txBody>
          <a:bodyPr/>
          <a:lstStyle/>
          <a:p>
            <a:r>
              <a:rPr lang="en-US" dirty="0"/>
              <a:t>Availability and Replication</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077196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0984"/>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CFDFCDE9-19AC-4C04-9E39-1E69A781A7B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W4111-2025S-11-Module-II-NoSql-4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75660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C577E-CCD8-56C3-1531-22A13A69D18D}"/>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3344064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6F9C34-4951-BF6E-0AB0-B3D4247F2E17}"/>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558257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267200" cy="4038600"/>
          </a:xfrm>
        </p:spPr>
        <p:txBody>
          <a:bodyPr>
            <a:normAutofit/>
          </a:bodyPr>
          <a:lstStyle/>
          <a:p>
            <a:pPr marL="0" indent="0">
              <a:lnSpc>
                <a:spcPct val="120000"/>
              </a:lnSpc>
              <a:spcBef>
                <a:spcPts val="0"/>
              </a:spcBef>
              <a:spcAft>
                <a:spcPts val="200"/>
              </a:spcAft>
              <a:buNone/>
            </a:pPr>
            <a:r>
              <a:rPr lang="en-US" sz="1800" dirty="0"/>
              <a:t>Implementation Subsystems</a:t>
            </a:r>
          </a:p>
          <a:p>
            <a:pPr>
              <a:lnSpc>
                <a:spcPct val="120000"/>
              </a:lnSpc>
              <a:spcBef>
                <a:spcPts val="0"/>
              </a:spcBef>
              <a:spcAft>
                <a:spcPts val="200"/>
              </a:spcAft>
            </a:pPr>
            <a:r>
              <a:rPr lang="en-US" sz="1200" i="1" dirty="0">
                <a:solidFill>
                  <a:srgbClr val="444444"/>
                </a:solidFill>
              </a:rPr>
              <a:t>Query processor</a:t>
            </a:r>
            <a:r>
              <a:rPr lang="en-US" sz="1200" dirty="0">
                <a:solidFill>
                  <a:srgbClr val="444444"/>
                </a:solidFill>
              </a:rPr>
              <a:t> schedules and executes queries.</a:t>
            </a:r>
          </a:p>
          <a:p>
            <a:pPr>
              <a:lnSpc>
                <a:spcPct val="120000"/>
              </a:lnSpc>
              <a:spcBef>
                <a:spcPts val="0"/>
              </a:spcBef>
              <a:spcAft>
                <a:spcPts val="200"/>
              </a:spcAft>
            </a:pPr>
            <a:r>
              <a:rPr lang="en-US" sz="1200" i="1" dirty="0">
                <a:solidFill>
                  <a:srgbClr val="444444"/>
                </a:solidFill>
              </a:rPr>
              <a:t>Buffer manager </a:t>
            </a:r>
            <a:r>
              <a:rPr lang="en-US" sz="1200" dirty="0">
                <a:solidFill>
                  <a:srgbClr val="444444"/>
                </a:solidFill>
              </a:rPr>
              <a:t>controls reading/writing blocks/frames to/from disk.</a:t>
            </a:r>
          </a:p>
          <a:p>
            <a:pPr>
              <a:lnSpc>
                <a:spcPct val="120000"/>
              </a:lnSpc>
              <a:spcBef>
                <a:spcPts val="0"/>
              </a:spcBef>
              <a:spcAft>
                <a:spcPts val="200"/>
              </a:spcAft>
            </a:pPr>
            <a:r>
              <a:rPr lang="en-US" sz="1200" i="1" dirty="0">
                <a:solidFill>
                  <a:srgbClr val="444444"/>
                </a:solidFill>
              </a:rPr>
              <a:t>Log manager </a:t>
            </a:r>
            <a:r>
              <a:rPr lang="en-US" sz="1200" dirty="0">
                <a:solidFill>
                  <a:srgbClr val="444444"/>
                </a:solidFill>
              </a:rPr>
              <a:t>journals/records events to disk (log), e.g.</a:t>
            </a:r>
          </a:p>
          <a:p>
            <a:pPr lvl="1">
              <a:lnSpc>
                <a:spcPct val="120000"/>
              </a:lnSpc>
              <a:spcBef>
                <a:spcPts val="0"/>
              </a:spcBef>
              <a:spcAft>
                <a:spcPts val="200"/>
              </a:spcAft>
            </a:pPr>
            <a:r>
              <a:rPr lang="en-US" sz="1200" dirty="0">
                <a:solidFill>
                  <a:srgbClr val="444444"/>
                </a:solidFill>
              </a:rPr>
              <a:t>Transaction start/commit/abort</a:t>
            </a:r>
          </a:p>
          <a:p>
            <a:pPr lvl="1">
              <a:lnSpc>
                <a:spcPct val="120000"/>
              </a:lnSpc>
              <a:spcBef>
                <a:spcPts val="0"/>
              </a:spcBef>
              <a:spcAft>
                <a:spcPts val="200"/>
              </a:spcAft>
            </a:pPr>
            <a:r>
              <a:rPr lang="en-US" sz="1200" dirty="0">
                <a:solidFill>
                  <a:srgbClr val="444444"/>
                </a:solidFill>
              </a:rPr>
              <a:t>Transaction update of a block and previous value of data.</a:t>
            </a:r>
          </a:p>
          <a:p>
            <a:pPr>
              <a:lnSpc>
                <a:spcPct val="120000"/>
              </a:lnSpc>
              <a:spcBef>
                <a:spcPts val="0"/>
              </a:spcBef>
              <a:spcAft>
                <a:spcPts val="200"/>
              </a:spcAft>
            </a:pPr>
            <a:r>
              <a:rPr lang="en-US" sz="1200" i="1" dirty="0">
                <a:solidFill>
                  <a:srgbClr val="FF0000"/>
                </a:solidFill>
              </a:rPr>
              <a:t>Transaction manager </a:t>
            </a:r>
            <a:r>
              <a:rPr lang="en-US" sz="1200" dirty="0">
                <a:solidFill>
                  <a:srgbClr val="FF0000"/>
                </a:solidFill>
              </a:rPr>
              <a:t>coordinates query </a:t>
            </a:r>
            <a:r>
              <a:rPr lang="en-US" sz="1200" b="1" u="sng" dirty="0">
                <a:solidFill>
                  <a:srgbClr val="FF0000"/>
                </a:solidFill>
              </a:rPr>
              <a:t>scheduling</a:t>
            </a:r>
            <a:r>
              <a:rPr lang="en-US" sz="1200" dirty="0">
                <a:solidFill>
                  <a:srgbClr val="FF0000"/>
                </a:solidFill>
              </a:rPr>
              <a:t>, buffer read/write and logging to ensure ACID.</a:t>
            </a:r>
          </a:p>
          <a:p>
            <a:pPr>
              <a:lnSpc>
                <a:spcPct val="120000"/>
              </a:lnSpc>
              <a:spcBef>
                <a:spcPts val="0"/>
              </a:spcBef>
              <a:spcAft>
                <a:spcPts val="200"/>
              </a:spcAft>
            </a:pPr>
            <a:r>
              <a:rPr lang="en-US" sz="1200" i="1" dirty="0">
                <a:solidFill>
                  <a:srgbClr val="444444"/>
                </a:solidFill>
              </a:rPr>
              <a:t>Recovery manager</a:t>
            </a:r>
            <a:r>
              <a:rPr lang="en-US" sz="1200" dirty="0">
                <a:solidFill>
                  <a:srgbClr val="444444"/>
                </a:solidFill>
              </a:rPr>
              <a:t> processes log to ensure ACID even after transaction or system failures.</a:t>
            </a:r>
          </a:p>
          <a:p>
            <a:pPr>
              <a:lnSpc>
                <a:spcPct val="120000"/>
              </a:lnSpc>
              <a:spcBef>
                <a:spcPts val="0"/>
              </a:spcBef>
              <a:spcAft>
                <a:spcPts val="200"/>
              </a:spcAft>
            </a:pPr>
            <a:r>
              <a:rPr lang="en-US" sz="1200" i="1" dirty="0">
                <a:solidFill>
                  <a:srgbClr val="444444"/>
                </a:solidFill>
              </a:rPr>
              <a:t>Log</a:t>
            </a:r>
            <a:r>
              <a:rPr lang="en-US" sz="1200" dirty="0">
                <a:solidFill>
                  <a:srgbClr val="444444"/>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40055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737676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99420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72481" y="285750"/>
            <a:ext cx="5066718" cy="3889086"/>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935474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33011484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1709736682"/>
      </p:ext>
    </p:extLst>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508087320"/>
      </p:ext>
    </p:extLst>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E17B5BC-9D8A-B5B2-DB9E-050243EEA22C}"/>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7385667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4037746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04800" y="961675"/>
            <a:ext cx="4509204" cy="1559379"/>
          </a:xfrm>
          <a:prstGeom prst="rect">
            <a:avLst/>
          </a:prstGeom>
        </p:spPr>
      </p:pic>
    </p:spTree>
    <p:extLst>
      <p:ext uri="{BB962C8B-B14F-4D97-AF65-F5344CB8AC3E}">
        <p14:creationId xmlns:p14="http://schemas.microsoft.com/office/powerpoint/2010/main" val="4255501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Scalability</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Availability</a:t>
            </a:r>
          </a:p>
        </p:txBody>
      </p:sp>
      <p:sp>
        <p:nvSpPr>
          <p:cNvPr id="3" name="TextBox 9">
            <a:extLst>
              <a:ext uri="{FF2B5EF4-FFF2-40B4-BE49-F238E27FC236}">
                <a16:creationId xmlns:a16="http://schemas.microsoft.com/office/drawing/2014/main" id="{6F480C84-838D-362A-DA78-F81E28A0C8F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2482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6096000" y="1047750"/>
            <a:ext cx="2895600"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Scalability</a:t>
            </a: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 is the property of a system to handle a growing amount of work by adding resources to the system.</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Replace system with a bigger machine,</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04166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04812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pic>
        <p:nvPicPr>
          <p:cNvPr id="4" name="Picture 3"/>
          <p:cNvPicPr>
            <a:picLocks noChangeAspect="1"/>
          </p:cNvPicPr>
          <p:nvPr/>
        </p:nvPicPr>
        <p:blipFill>
          <a:blip r:embed="rId2"/>
          <a:stretch>
            <a:fillRect/>
          </a:stretch>
        </p:blipFill>
        <p:spPr>
          <a:xfrm>
            <a:off x="3848100" y="20648"/>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2" name="Rectangle 1">
            <a:extLst>
              <a:ext uri="{FF2B5EF4-FFF2-40B4-BE49-F238E27FC236}">
                <a16:creationId xmlns:a16="http://schemas.microsoft.com/office/drawing/2014/main" id="{5A403EF2-B009-9D44-8254-11469E9A5339}"/>
              </a:ext>
            </a:extLst>
          </p:cNvPr>
          <p:cNvSpPr/>
          <p:nvPr/>
        </p:nvSpPr>
        <p:spPr>
          <a:xfrm>
            <a:off x="4281715" y="1266013"/>
            <a:ext cx="823686" cy="3356880"/>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a:extLst>
              <a:ext uri="{FF2B5EF4-FFF2-40B4-BE49-F238E27FC236}">
                <a16:creationId xmlns:a16="http://schemas.microsoft.com/office/drawing/2014/main" id="{E81CC8FD-2365-FC8C-5DE2-150B345A7B14}"/>
              </a:ext>
            </a:extLst>
          </p:cNvPr>
          <p:cNvSpPr/>
          <p:nvPr/>
        </p:nvSpPr>
        <p:spPr>
          <a:xfrm>
            <a:off x="4281715" y="520607"/>
            <a:ext cx="823686" cy="509429"/>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a:extLst>
              <a:ext uri="{FF2B5EF4-FFF2-40B4-BE49-F238E27FC236}">
                <a16:creationId xmlns:a16="http://schemas.microsoft.com/office/drawing/2014/main" id="{5457187E-F768-62B0-357A-C35567D51CE1}"/>
              </a:ext>
            </a:extLst>
          </p:cNvPr>
          <p:cNvSpPr/>
          <p:nvPr/>
        </p:nvSpPr>
        <p:spPr>
          <a:xfrm>
            <a:off x="5268932" y="561263"/>
            <a:ext cx="750868" cy="468773"/>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a:extLst>
              <a:ext uri="{FF2B5EF4-FFF2-40B4-BE49-F238E27FC236}">
                <a16:creationId xmlns:a16="http://schemas.microsoft.com/office/drawing/2014/main" id="{CD58750A-FF05-85C0-5824-4B60E8876D36}"/>
              </a:ext>
            </a:extLst>
          </p:cNvPr>
          <p:cNvSpPr/>
          <p:nvPr/>
        </p:nvSpPr>
        <p:spPr>
          <a:xfrm>
            <a:off x="5268932" y="1266013"/>
            <a:ext cx="750868" cy="468773"/>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a:extLst>
              <a:ext uri="{FF2B5EF4-FFF2-40B4-BE49-F238E27FC236}">
                <a16:creationId xmlns:a16="http://schemas.microsoft.com/office/drawing/2014/main" id="{781EAB40-D33D-455E-5D29-CD25E53ED409}"/>
              </a:ext>
            </a:extLst>
          </p:cNvPr>
          <p:cNvSpPr/>
          <p:nvPr/>
        </p:nvSpPr>
        <p:spPr>
          <a:xfrm>
            <a:off x="6220804" y="1266012"/>
            <a:ext cx="750868" cy="1229538"/>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MongoDB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Sharding</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DynamoDB Partitioning</a:t>
            </a:r>
          </a:p>
        </p:txBody>
      </p:sp>
    </p:spTree>
    <p:extLst>
      <p:ext uri="{BB962C8B-B14F-4D97-AF65-F5344CB8AC3E}">
        <p14:creationId xmlns:p14="http://schemas.microsoft.com/office/powerpoint/2010/main" val="39630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F9CD5-ACCA-B429-D094-21B9E5F0711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3842410-8BE6-5E3F-57E3-EA1EA40BBA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EDE0A53-D785-17FA-2983-A613E6F4BBD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ADBD222-AAD7-4A26-6A01-12E48D9E4E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763E9DD8-086C-1E7B-3892-49C6E563EF01}"/>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Web Applications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p>
        </p:txBody>
      </p:sp>
      <p:sp>
        <p:nvSpPr>
          <p:cNvPr id="3" name="TextBox 9">
            <a:extLst>
              <a:ext uri="{FF2B5EF4-FFF2-40B4-BE49-F238E27FC236}">
                <a16:creationId xmlns:a16="http://schemas.microsoft.com/office/drawing/2014/main" id="{0243D52D-0186-3610-B024-ABA2949F2DA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577178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1B40F190-8F0E-46FA-A03B-CD59DA3B9BE7}" vid="{5BEDA3C5-9F17-4237-A302-9E1B73B082AF}"/>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85640</TotalTime>
  <Words>10506</Words>
  <Application>Microsoft Macintosh PowerPoint</Application>
  <PresentationFormat>On-screen Show (16:9)</PresentationFormat>
  <Paragraphs>925</Paragraphs>
  <Slides>106</Slides>
  <Notes>51</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106</vt:i4>
      </vt:variant>
    </vt:vector>
  </HeadingPairs>
  <TitlesOfParts>
    <vt:vector size="133" baseType="lpstr">
      <vt:lpstr>MS PGothic</vt:lpstr>
      <vt:lpstr>Amazon Ember</vt:lpstr>
      <vt:lpstr>Arial</vt:lpstr>
      <vt:lpstr>Book Antiqua</vt:lpstr>
      <vt:lpstr>Calibri</vt:lpstr>
      <vt:lpstr>Cambria Math</vt:lpstr>
      <vt:lpstr>Century Schoolbook</vt:lpstr>
      <vt:lpstr>Greek Symbols</vt:lpstr>
      <vt:lpstr>Helvetica</vt:lpstr>
      <vt:lpstr>Monotype Sorts</vt:lpstr>
      <vt:lpstr>Museo For Dell</vt:lpstr>
      <vt:lpstr>Museo Sans For Dell</vt:lpstr>
      <vt:lpstr>Roboto</vt:lpstr>
      <vt:lpstr>Stencil</vt:lpstr>
      <vt:lpstr>Symbol</vt:lpstr>
      <vt:lpstr>Times New Roman</vt:lpstr>
      <vt:lpstr>Webdings</vt:lpstr>
      <vt:lpstr>Wingdings</vt:lpstr>
      <vt:lpstr>Office Theme</vt:lpstr>
      <vt:lpstr>1_Office Theme</vt:lpstr>
      <vt:lpstr>1_db</vt:lpstr>
      <vt:lpstr>db</vt:lpstr>
      <vt:lpstr>4_Office Theme</vt:lpstr>
      <vt:lpstr>2_db</vt:lpstr>
      <vt:lpstr>5_Office Theme</vt:lpstr>
      <vt:lpstr>1_l22</vt:lpstr>
      <vt:lpstr>Equation</vt:lpstr>
      <vt:lpstr>PowerPoint Presentation</vt:lpstr>
      <vt:lpstr>PowerPoint Presentation</vt:lpstr>
      <vt:lpstr>Contents</vt:lpstr>
      <vt:lpstr>PowerPoint Presentation</vt:lpstr>
      <vt:lpstr>Course Update</vt:lpstr>
      <vt:lpstr>PowerPoint Presentation</vt:lpstr>
      <vt:lpstr>PowerPoint Presentation</vt:lpstr>
      <vt:lpstr>DBMS Arch.</vt:lpstr>
      <vt:lpstr>PowerPoint Presentation</vt:lpstr>
      <vt:lpstr>PowerPoint Presentation</vt:lpstr>
      <vt:lpstr>Basic Steps in Query Processing</vt:lpstr>
      <vt:lpstr>Query Processing</vt:lpstr>
      <vt:lpstr>PowerPoint Presentation</vt:lpstr>
      <vt:lpstr>Basic Steps in Query Processing: Optimization</vt:lpstr>
      <vt:lpstr>PowerPoint Presentation</vt:lpstr>
      <vt:lpstr>Outline</vt:lpstr>
      <vt:lpstr>Introduction</vt:lpstr>
      <vt:lpstr>Introduction (Cont.)</vt:lpstr>
      <vt:lpstr>Introduction (Cont.)</vt:lpstr>
      <vt:lpstr>Viewing Query Evaluation Plans</vt:lpstr>
      <vt:lpstr>Generating Equivalent Expressions</vt:lpstr>
      <vt:lpstr>Transformation of Relational Expressions</vt:lpstr>
      <vt:lpstr>Equivalence Rules</vt:lpstr>
      <vt:lpstr>Lahman Baseball Database</vt:lpstr>
      <vt:lpstr>Explanation</vt:lpstr>
      <vt:lpstr>Equivalence Rules (Cont.)</vt:lpstr>
      <vt:lpstr>Explanation</vt:lpstr>
      <vt:lpstr>Pictorial Depiction of Equivalence Rules</vt:lpstr>
      <vt:lpstr>Equivalence Rules (Cont.)</vt:lpstr>
      <vt:lpstr>Explanation</vt:lpstr>
      <vt:lpstr>Equivalence Rules (Cont.)</vt:lpstr>
      <vt:lpstr>Equivalence Rules (Cont.)</vt:lpstr>
      <vt:lpstr>Equivalence Rules (Cont.)</vt:lpstr>
      <vt:lpstr>Equivalence Rules (Cont.)</vt:lpstr>
      <vt:lpstr>Transformation Example: Pushing Selections</vt:lpstr>
      <vt:lpstr>Join Ordering Example</vt:lpstr>
      <vt:lpstr>Join Ordering Example (Cont.)</vt:lpstr>
      <vt:lpstr>Enumeration of Equivalent Expressions</vt:lpstr>
      <vt:lpstr>Implementing Transformation Based Optimization</vt:lpstr>
      <vt:lpstr>Cost Estimation</vt:lpstr>
      <vt:lpstr>Choice of Evaluation Plans</vt:lpstr>
      <vt:lpstr>Join Order Optimization Algorithm</vt:lpstr>
      <vt:lpstr>Statistics for Cost Estimation</vt:lpstr>
      <vt:lpstr>Statistical Information for Cost Estimation</vt:lpstr>
      <vt:lpstr>Histograms</vt:lpstr>
      <vt:lpstr>Histograms (cont.)</vt:lpstr>
      <vt:lpstr>Selection Size Estimation</vt:lpstr>
      <vt:lpstr>Size Estimation of Complex Selections</vt:lpstr>
      <vt:lpstr>PowerPoint Presentation</vt:lpstr>
      <vt:lpstr>Summary</vt:lpstr>
      <vt:lpstr>PowerPoint Presentation</vt:lpstr>
      <vt:lpstr>PowerPoint Presentation</vt:lpstr>
      <vt:lpstr>Core Transaction Concept is ACID Properties</vt:lpstr>
      <vt:lpstr>ACID Properties (httpwww.tutorialspoint.com/dbms/dbms_transaction.htm)</vt:lpstr>
      <vt:lpstr>Transaction Concept</vt:lpstr>
      <vt:lpstr>Example of Fund Transfer</vt:lpstr>
      <vt:lpstr>Example of Fund Transfer (Cont.)</vt:lpstr>
      <vt:lpstr>Example of Fund Transfer (Cont.)</vt:lpstr>
      <vt:lpstr>ACID Properties</vt:lpstr>
      <vt:lpstr>Transaction State</vt:lpstr>
      <vt:lpstr>PowerPoint Presentation</vt:lpstr>
      <vt:lpstr>Atomicity</vt:lpstr>
      <vt:lpstr>Atomicity</vt:lpstr>
      <vt:lpstr>Atomicity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MySQL (Locking) Isolation</vt:lpstr>
      <vt:lpstr>Isolation Levels  (https://en.wikipedia.org/wiki/Isolation_(database_systems)</vt:lpstr>
      <vt:lpstr>In Databases, Cursors Define Isolation </vt:lpstr>
      <vt:lpstr>PowerPoint Presentation</vt:lpstr>
      <vt:lpstr>Approaches to Scalability</vt:lpstr>
      <vt:lpstr>Disk Architecture for Scale-Out</vt:lpstr>
      <vt:lpstr>Shared Nothing, Scale-Out</vt:lpstr>
      <vt:lpstr>PowerPoint Presentation</vt:lpstr>
      <vt:lpstr>Full Stack Application</vt:lpstr>
      <vt:lpstr>Full Stack Web Application</vt:lpstr>
      <vt:lpstr>Some Terms</vt:lpstr>
      <vt:lpstr>Some Terms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Let’s Look at the Programming Project</vt:lpstr>
      <vt:lpstr>Let’s Look at the Programming Project</vt:lpstr>
      <vt:lpstr>Let’s Look at the Programming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643</cp:revision>
  <cp:lastPrinted>2025-04-11T08:53:05Z</cp:lastPrinted>
  <dcterms:created xsi:type="dcterms:W3CDTF">2010-04-12T23:12:02Z</dcterms:created>
  <dcterms:modified xsi:type="dcterms:W3CDTF">2025-04-12T09:04:24Z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